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Open Sans Ultra-Bold" charset="1" panose="00000000000000000000"/>
      <p:regular r:id="rId20"/>
    </p:embeddedFont>
    <p:embeddedFont>
      <p:font typeface="Open Sans Medium" charset="1" panose="00000000000000000000"/>
      <p:regular r:id="rId21"/>
    </p:embeddedFont>
    <p:embeddedFont>
      <p:font typeface="Open Sans Bold" charset="1" panose="00000000000000000000"/>
      <p:regular r:id="rId22"/>
    </p:embeddedFont>
    <p:embeddedFont>
      <p:font typeface="Montserrat Bold" charset="1" panose="00000800000000000000"/>
      <p:regular r:id="rId23"/>
    </p:embeddedFont>
    <p:embeddedFont>
      <p:font typeface="Montserrat" charset="1" panose="00000500000000000000"/>
      <p:regular r:id="rId24"/>
    </p:embeddedFont>
    <p:embeddedFont>
      <p:font typeface="Open Sans"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sv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svg>
</file>

<file path=ppt/media/image3.svg>
</file>

<file path=ppt/media/image4.png>
</file>

<file path=ppt/media/image5.sv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 Id="rId6" Target="../media/image2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2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24.png" Type="http://schemas.openxmlformats.org/officeDocument/2006/relationships/image"/><Relationship Id="rId5" Target="../media/image2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27.png" Type="http://schemas.openxmlformats.org/officeDocument/2006/relationships/image"/><Relationship Id="rId6" Target="../media/image2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jpeg" Type="http://schemas.openxmlformats.org/officeDocument/2006/relationships/image"/><Relationship Id="rId4" Target="../media/image1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1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2028" r="0" b="-82028"/>
            </a:stretch>
          </a:blipFill>
        </p:spPr>
      </p:sp>
      <p:sp>
        <p:nvSpPr>
          <p:cNvPr name="Freeform 3" id="3"/>
          <p:cNvSpPr/>
          <p:nvPr/>
        </p:nvSpPr>
        <p:spPr>
          <a:xfrm flipH="false" flipV="false" rot="1204637">
            <a:off x="-11522876" y="8232052"/>
            <a:ext cx="11359009" cy="4109896"/>
          </a:xfrm>
          <a:custGeom>
            <a:avLst/>
            <a:gdLst/>
            <a:ahLst/>
            <a:cxnLst/>
            <a:rect r="r" b="b" t="t" l="l"/>
            <a:pathLst>
              <a:path h="4109896" w="11359009">
                <a:moveTo>
                  <a:pt x="0" y="0"/>
                </a:moveTo>
                <a:lnTo>
                  <a:pt x="11359009" y="0"/>
                </a:lnTo>
                <a:lnTo>
                  <a:pt x="11359009" y="4109896"/>
                </a:lnTo>
                <a:lnTo>
                  <a:pt x="0" y="41098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851332" y="-3108940"/>
            <a:ext cx="18659536" cy="16963214"/>
          </a:xfrm>
          <a:custGeom>
            <a:avLst/>
            <a:gdLst/>
            <a:ahLst/>
            <a:cxnLst/>
            <a:rect r="r" b="b" t="t" l="l"/>
            <a:pathLst>
              <a:path h="16963214" w="18659536">
                <a:moveTo>
                  <a:pt x="0" y="0"/>
                </a:moveTo>
                <a:lnTo>
                  <a:pt x="18659536" y="0"/>
                </a:lnTo>
                <a:lnTo>
                  <a:pt x="18659536" y="16963214"/>
                </a:lnTo>
                <a:lnTo>
                  <a:pt x="0" y="1696321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3948461" y="3101123"/>
            <a:ext cx="14339539" cy="2271544"/>
          </a:xfrm>
          <a:prstGeom prst="rect">
            <a:avLst/>
          </a:prstGeom>
        </p:spPr>
        <p:txBody>
          <a:bodyPr anchor="t" rtlCol="false" tIns="0" lIns="0" bIns="0" rIns="0">
            <a:spAutoFit/>
          </a:bodyPr>
          <a:lstStyle/>
          <a:p>
            <a:pPr algn="ctr">
              <a:lnSpc>
                <a:spcPts val="8484"/>
              </a:lnSpc>
            </a:pPr>
            <a:r>
              <a:rPr lang="en-US" b="true" sz="10100">
                <a:solidFill>
                  <a:srgbClr val="806358"/>
                </a:solidFill>
                <a:latin typeface="Open Sans Ultra-Bold"/>
                <a:ea typeface="Open Sans Ultra-Bold"/>
                <a:cs typeface="Open Sans Ultra-Bold"/>
                <a:sym typeface="Open Sans Ultra-Bold"/>
              </a:rPr>
              <a:t>INVESTIGACION DEL SMBD </a:t>
            </a:r>
          </a:p>
        </p:txBody>
      </p:sp>
      <p:sp>
        <p:nvSpPr>
          <p:cNvPr name="TextBox 6" id="6"/>
          <p:cNvSpPr txBox="true"/>
          <p:nvPr/>
        </p:nvSpPr>
        <p:spPr>
          <a:xfrm rot="0">
            <a:off x="6753523" y="5267892"/>
            <a:ext cx="8729416" cy="863600"/>
          </a:xfrm>
          <a:prstGeom prst="rect">
            <a:avLst/>
          </a:prstGeom>
        </p:spPr>
        <p:txBody>
          <a:bodyPr anchor="t" rtlCol="false" tIns="0" lIns="0" bIns="0" rIns="0">
            <a:spAutoFit/>
          </a:bodyPr>
          <a:lstStyle/>
          <a:p>
            <a:pPr algn="ctr">
              <a:lnSpc>
                <a:spcPts val="7000"/>
              </a:lnSpc>
            </a:pPr>
            <a:r>
              <a:rPr lang="en-US" b="true" sz="5000" spc="400">
                <a:solidFill>
                  <a:srgbClr val="806358"/>
                </a:solidFill>
                <a:latin typeface="Open Sans Medium"/>
                <a:ea typeface="Open Sans Medium"/>
                <a:cs typeface="Open Sans Medium"/>
                <a:sym typeface="Open Sans Medium"/>
              </a:rPr>
              <a:t>Amazon DynamoDB</a:t>
            </a:r>
          </a:p>
        </p:txBody>
      </p:sp>
      <p:grpSp>
        <p:nvGrpSpPr>
          <p:cNvPr name="Group 7" id="7"/>
          <p:cNvGrpSpPr/>
          <p:nvPr/>
        </p:nvGrpSpPr>
        <p:grpSpPr>
          <a:xfrm rot="0">
            <a:off x="6753523" y="6407227"/>
            <a:ext cx="8729416" cy="1123950"/>
            <a:chOff x="0" y="0"/>
            <a:chExt cx="11639221" cy="1498600"/>
          </a:xfrm>
        </p:grpSpPr>
        <p:sp>
          <p:nvSpPr>
            <p:cNvPr name="TextBox 8" id="8"/>
            <p:cNvSpPr txBox="true"/>
            <p:nvPr/>
          </p:nvSpPr>
          <p:spPr>
            <a:xfrm rot="0">
              <a:off x="0" y="951442"/>
              <a:ext cx="11639221" cy="547158"/>
            </a:xfrm>
            <a:prstGeom prst="rect">
              <a:avLst/>
            </a:prstGeom>
          </p:spPr>
          <p:txBody>
            <a:bodyPr anchor="t" rtlCol="false" tIns="0" lIns="0" bIns="0" rIns="0">
              <a:spAutoFit/>
            </a:bodyPr>
            <a:lstStyle/>
            <a:p>
              <a:pPr algn="ctr">
                <a:lnSpc>
                  <a:spcPts val="3499"/>
                </a:lnSpc>
              </a:pPr>
              <a:r>
                <a:rPr lang="en-US" b="true" sz="2499" spc="199">
                  <a:solidFill>
                    <a:srgbClr val="AC897C"/>
                  </a:solidFill>
                  <a:latin typeface="Open Sans Medium"/>
                  <a:ea typeface="Open Sans Medium"/>
                  <a:cs typeface="Open Sans Medium"/>
                  <a:sym typeface="Open Sans Medium"/>
                </a:rPr>
                <a:t>Sanchez Peralta Eduardo Sebastian</a:t>
              </a:r>
            </a:p>
          </p:txBody>
        </p:sp>
        <p:sp>
          <p:nvSpPr>
            <p:cNvPr name="TextBox 9" id="9"/>
            <p:cNvSpPr txBox="true"/>
            <p:nvPr/>
          </p:nvSpPr>
          <p:spPr>
            <a:xfrm rot="0">
              <a:off x="0" y="451908"/>
              <a:ext cx="11639221" cy="547158"/>
            </a:xfrm>
            <a:prstGeom prst="rect">
              <a:avLst/>
            </a:prstGeom>
          </p:spPr>
          <p:txBody>
            <a:bodyPr anchor="t" rtlCol="false" tIns="0" lIns="0" bIns="0" rIns="0">
              <a:spAutoFit/>
            </a:bodyPr>
            <a:lstStyle/>
            <a:p>
              <a:pPr algn="ctr">
                <a:lnSpc>
                  <a:spcPts val="3499"/>
                </a:lnSpc>
              </a:pPr>
              <a:r>
                <a:rPr lang="en-US" b="true" sz="2499" spc="199">
                  <a:solidFill>
                    <a:srgbClr val="AC897C"/>
                  </a:solidFill>
                  <a:latin typeface="Open Sans Medium"/>
                  <a:ea typeface="Open Sans Medium"/>
                  <a:cs typeface="Open Sans Medium"/>
                  <a:sym typeface="Open Sans Medium"/>
                </a:rPr>
                <a:t>Sanchez Enriquez Salas Alan</a:t>
              </a:r>
            </a:p>
          </p:txBody>
        </p:sp>
        <p:sp>
          <p:nvSpPr>
            <p:cNvPr name="TextBox 10" id="10"/>
            <p:cNvSpPr txBox="true"/>
            <p:nvPr/>
          </p:nvSpPr>
          <p:spPr>
            <a:xfrm rot="0">
              <a:off x="0" y="-47625"/>
              <a:ext cx="11639221" cy="547158"/>
            </a:xfrm>
            <a:prstGeom prst="rect">
              <a:avLst/>
            </a:prstGeom>
          </p:spPr>
          <p:txBody>
            <a:bodyPr anchor="t" rtlCol="false" tIns="0" lIns="0" bIns="0" rIns="0">
              <a:spAutoFit/>
            </a:bodyPr>
            <a:lstStyle/>
            <a:p>
              <a:pPr algn="ctr">
                <a:lnSpc>
                  <a:spcPts val="3499"/>
                </a:lnSpc>
              </a:pPr>
              <a:r>
                <a:rPr lang="en-US" b="true" sz="2499" spc="199">
                  <a:solidFill>
                    <a:srgbClr val="AC897C"/>
                  </a:solidFill>
                  <a:latin typeface="Open Sans Medium"/>
                  <a:ea typeface="Open Sans Medium"/>
                  <a:cs typeface="Open Sans Medium"/>
                  <a:sym typeface="Open Sans Medium"/>
                </a:rPr>
                <a:t>Duran Salido </a:t>
              </a:r>
              <a:r>
                <a:rPr lang="en-US" b="true" sz="2499" spc="199">
                  <a:solidFill>
                    <a:srgbClr val="AC897C"/>
                  </a:solidFill>
                  <a:latin typeface="Open Sans Medium"/>
                  <a:ea typeface="Open Sans Medium"/>
                  <a:cs typeface="Open Sans Medium"/>
                  <a:sym typeface="Open Sans Medium"/>
                </a:rPr>
                <a:t>Horacio</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2028" r="0" b="-82028"/>
            </a:stretch>
          </a:blipFill>
        </p:spPr>
      </p:sp>
      <p:sp>
        <p:nvSpPr>
          <p:cNvPr name="AutoShape 3" id="3"/>
          <p:cNvSpPr/>
          <p:nvPr/>
        </p:nvSpPr>
        <p:spPr>
          <a:xfrm flipH="true">
            <a:off x="5490760" y="3335471"/>
            <a:ext cx="0" cy="5922829"/>
          </a:xfrm>
          <a:prstGeom prst="line">
            <a:avLst/>
          </a:prstGeom>
          <a:ln cap="flat" w="38100">
            <a:solidFill>
              <a:srgbClr val="664D44"/>
            </a:solidFill>
            <a:prstDash val="solid"/>
            <a:headEnd type="none" len="sm" w="sm"/>
            <a:tailEnd type="none" len="sm" w="sm"/>
          </a:ln>
        </p:spPr>
      </p:sp>
      <p:sp>
        <p:nvSpPr>
          <p:cNvPr name="AutoShape 4" id="4"/>
          <p:cNvSpPr/>
          <p:nvPr/>
        </p:nvSpPr>
        <p:spPr>
          <a:xfrm>
            <a:off x="11351645" y="3335471"/>
            <a:ext cx="0" cy="5922829"/>
          </a:xfrm>
          <a:prstGeom prst="line">
            <a:avLst/>
          </a:prstGeom>
          <a:ln cap="flat" w="38100">
            <a:solidFill>
              <a:srgbClr val="664D44"/>
            </a:solidFill>
            <a:prstDash val="solid"/>
            <a:headEnd type="none" len="sm" w="sm"/>
            <a:tailEnd type="none" len="sm" w="sm"/>
          </a:ln>
        </p:spPr>
      </p:sp>
      <p:sp>
        <p:nvSpPr>
          <p:cNvPr name="Freeform 5" id="5"/>
          <p:cNvSpPr/>
          <p:nvPr/>
        </p:nvSpPr>
        <p:spPr>
          <a:xfrm flipH="false" flipV="false" rot="0">
            <a:off x="1721955" y="774422"/>
            <a:ext cx="15387835" cy="692453"/>
          </a:xfrm>
          <a:custGeom>
            <a:avLst/>
            <a:gdLst/>
            <a:ahLst/>
            <a:cxnLst/>
            <a:rect r="r" b="b" t="t" l="l"/>
            <a:pathLst>
              <a:path h="692453" w="15387835">
                <a:moveTo>
                  <a:pt x="0" y="0"/>
                </a:moveTo>
                <a:lnTo>
                  <a:pt x="15387835" y="0"/>
                </a:lnTo>
                <a:lnTo>
                  <a:pt x="15387835" y="692452"/>
                </a:lnTo>
                <a:lnTo>
                  <a:pt x="0" y="692452"/>
                </a:lnTo>
                <a:lnTo>
                  <a:pt x="0" y="0"/>
                </a:lnTo>
                <a:close/>
              </a:path>
            </a:pathLst>
          </a:custGeom>
          <a:blipFill>
            <a:blip r:embed="rId3"/>
            <a:stretch>
              <a:fillRect l="0" t="0" r="0" b="0"/>
            </a:stretch>
          </a:blipFill>
        </p:spPr>
      </p:sp>
      <p:sp>
        <p:nvSpPr>
          <p:cNvPr name="Freeform 6" id="6"/>
          <p:cNvSpPr/>
          <p:nvPr/>
        </p:nvSpPr>
        <p:spPr>
          <a:xfrm flipH="false" flipV="false" rot="0">
            <a:off x="509744" y="7269698"/>
            <a:ext cx="4597039" cy="2819400"/>
          </a:xfrm>
          <a:custGeom>
            <a:avLst/>
            <a:gdLst/>
            <a:ahLst/>
            <a:cxnLst/>
            <a:rect r="r" b="b" t="t" l="l"/>
            <a:pathLst>
              <a:path h="2819400" w="4597039">
                <a:moveTo>
                  <a:pt x="0" y="0"/>
                </a:moveTo>
                <a:lnTo>
                  <a:pt x="4597038" y="0"/>
                </a:lnTo>
                <a:lnTo>
                  <a:pt x="4597038" y="2819400"/>
                </a:lnTo>
                <a:lnTo>
                  <a:pt x="0" y="2819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2046970" y="7269698"/>
            <a:ext cx="5449321" cy="3065243"/>
          </a:xfrm>
          <a:custGeom>
            <a:avLst/>
            <a:gdLst/>
            <a:ahLst/>
            <a:cxnLst/>
            <a:rect r="r" b="b" t="t" l="l"/>
            <a:pathLst>
              <a:path h="3065243" w="5449321">
                <a:moveTo>
                  <a:pt x="0" y="0"/>
                </a:moveTo>
                <a:lnTo>
                  <a:pt x="5449321" y="0"/>
                </a:lnTo>
                <a:lnTo>
                  <a:pt x="5449321" y="3065243"/>
                </a:lnTo>
                <a:lnTo>
                  <a:pt x="0" y="3065243"/>
                </a:lnTo>
                <a:lnTo>
                  <a:pt x="0" y="0"/>
                </a:lnTo>
                <a:close/>
              </a:path>
            </a:pathLst>
          </a:custGeom>
          <a:blipFill>
            <a:blip r:embed="rId6">
              <a:alphaModFix amt="53000"/>
            </a:blip>
            <a:stretch>
              <a:fillRect l="0" t="0" r="0" b="0"/>
            </a:stretch>
          </a:blipFill>
        </p:spPr>
      </p:sp>
      <p:sp>
        <p:nvSpPr>
          <p:cNvPr name="TextBox 8" id="8"/>
          <p:cNvSpPr txBox="true"/>
          <p:nvPr/>
        </p:nvSpPr>
        <p:spPr>
          <a:xfrm rot="0">
            <a:off x="509744" y="3278321"/>
            <a:ext cx="4396241"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¿Dónde se ejecuta?</a:t>
            </a:r>
          </a:p>
        </p:txBody>
      </p:sp>
      <p:sp>
        <p:nvSpPr>
          <p:cNvPr name="TextBox 9" id="9"/>
          <p:cNvSpPr txBox="true"/>
          <p:nvPr/>
        </p:nvSpPr>
        <p:spPr>
          <a:xfrm rot="0">
            <a:off x="217356" y="4355049"/>
            <a:ext cx="4981017" cy="26479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DynamoDB es un servicio cloud de AWS</a:t>
            </a:r>
          </a:p>
          <a:p>
            <a:pPr algn="ctr">
              <a:lnSpc>
                <a:spcPts val="4200"/>
              </a:lnSpc>
            </a:pPr>
          </a:p>
          <a:p>
            <a:pPr algn="ctr">
              <a:lnSpc>
                <a:spcPts val="4200"/>
              </a:lnSpc>
            </a:pPr>
            <a:r>
              <a:rPr lang="en-US" sz="3000">
                <a:solidFill>
                  <a:srgbClr val="664D44"/>
                </a:solidFill>
                <a:latin typeface="Open Sans"/>
                <a:ea typeface="Open Sans"/>
                <a:cs typeface="Open Sans"/>
                <a:sym typeface="Open Sans"/>
              </a:rPr>
              <a:t>No se instala en ningún SO; corre en servidores de AWS</a:t>
            </a:r>
          </a:p>
        </p:txBody>
      </p:sp>
      <p:sp>
        <p:nvSpPr>
          <p:cNvPr name="TextBox 10" id="10"/>
          <p:cNvSpPr txBox="true"/>
          <p:nvPr/>
        </p:nvSpPr>
        <p:spPr>
          <a:xfrm rot="0">
            <a:off x="6223082" y="3278321"/>
            <a:ext cx="4396241"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¿Cómo se accede?</a:t>
            </a:r>
          </a:p>
        </p:txBody>
      </p:sp>
      <p:sp>
        <p:nvSpPr>
          <p:cNvPr name="TextBox 11" id="11"/>
          <p:cNvSpPr txBox="true"/>
          <p:nvPr/>
        </p:nvSpPr>
        <p:spPr>
          <a:xfrm rot="0">
            <a:off x="5786035" y="4355049"/>
            <a:ext cx="5270335" cy="31813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Desde cualquier dispositivo con:</a:t>
            </a:r>
          </a:p>
          <a:p>
            <a:pPr algn="ctr">
              <a:lnSpc>
                <a:spcPts val="4200"/>
              </a:lnSpc>
            </a:pP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Conexión a internet</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Credenciales de AWS</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AWS CLI o SDK instalado</a:t>
            </a:r>
          </a:p>
        </p:txBody>
      </p:sp>
      <p:sp>
        <p:nvSpPr>
          <p:cNvPr name="TextBox 12" id="12"/>
          <p:cNvSpPr txBox="true"/>
          <p:nvPr/>
        </p:nvSpPr>
        <p:spPr>
          <a:xfrm rot="0">
            <a:off x="12384876" y="3237681"/>
            <a:ext cx="4549007" cy="1099820"/>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SOs compatibles para herramientas:</a:t>
            </a:r>
          </a:p>
        </p:txBody>
      </p:sp>
      <p:sp>
        <p:nvSpPr>
          <p:cNvPr name="TextBox 13" id="13"/>
          <p:cNvSpPr txBox="true"/>
          <p:nvPr/>
        </p:nvSpPr>
        <p:spPr>
          <a:xfrm rot="0">
            <a:off x="11646920" y="4621749"/>
            <a:ext cx="5872151" cy="2647950"/>
          </a:xfrm>
          <a:prstGeom prst="rect">
            <a:avLst/>
          </a:prstGeom>
        </p:spPr>
        <p:txBody>
          <a:bodyPr anchor="t" rtlCol="false" tIns="0" lIns="0" bIns="0" rIns="0">
            <a:spAutoFit/>
          </a:bodyPr>
          <a:lstStyle/>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Windows, Linux, macOS (para CLI/SDKs)</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Sin restricciones siempre que soporte las herramientas de AWS.</a:t>
            </a:r>
          </a:p>
        </p:txBody>
      </p:sp>
      <p:sp>
        <p:nvSpPr>
          <p:cNvPr name="TextBox 14" id="14"/>
          <p:cNvSpPr txBox="true"/>
          <p:nvPr/>
        </p:nvSpPr>
        <p:spPr>
          <a:xfrm rot="0">
            <a:off x="217356" y="8163558"/>
            <a:ext cx="4981017" cy="1094742"/>
          </a:xfrm>
          <a:prstGeom prst="rect">
            <a:avLst/>
          </a:prstGeom>
        </p:spPr>
        <p:txBody>
          <a:bodyPr anchor="t" rtlCol="false" tIns="0" lIns="0" bIns="0" rIns="0">
            <a:spAutoFit/>
          </a:bodyPr>
          <a:lstStyle/>
          <a:p>
            <a:pPr algn="ctr">
              <a:lnSpc>
                <a:spcPts val="8959"/>
              </a:lnSpc>
            </a:pPr>
            <a:r>
              <a:rPr lang="en-US" sz="6399">
                <a:solidFill>
                  <a:srgbClr val="664D44"/>
                </a:solidFill>
                <a:latin typeface="Open Sans"/>
                <a:ea typeface="Open Sans"/>
                <a:cs typeface="Open Sans"/>
                <a:sym typeface="Open Sans"/>
              </a:rPr>
              <a:t>AWS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2028" r="0" b="-82028"/>
            </a:stretch>
          </a:blipFill>
        </p:spPr>
      </p:sp>
      <p:sp>
        <p:nvSpPr>
          <p:cNvPr name="Freeform 3" id="3"/>
          <p:cNvSpPr/>
          <p:nvPr/>
        </p:nvSpPr>
        <p:spPr>
          <a:xfrm flipH="false" flipV="false" rot="0">
            <a:off x="-6128396" y="7874894"/>
            <a:ext cx="15792049" cy="14356409"/>
          </a:xfrm>
          <a:custGeom>
            <a:avLst/>
            <a:gdLst/>
            <a:ahLst/>
            <a:cxnLst/>
            <a:rect r="r" b="b" t="t" l="l"/>
            <a:pathLst>
              <a:path h="14356409" w="15792049">
                <a:moveTo>
                  <a:pt x="0" y="0"/>
                </a:moveTo>
                <a:lnTo>
                  <a:pt x="15792050" y="0"/>
                </a:lnTo>
                <a:lnTo>
                  <a:pt x="15792050" y="14356409"/>
                </a:lnTo>
                <a:lnTo>
                  <a:pt x="0" y="143564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687971" y="2238903"/>
            <a:ext cx="6692462" cy="6512493"/>
            <a:chOff x="0" y="0"/>
            <a:chExt cx="1518631" cy="1477793"/>
          </a:xfrm>
        </p:grpSpPr>
        <p:sp>
          <p:nvSpPr>
            <p:cNvPr name="Freeform 5" id="5"/>
            <p:cNvSpPr/>
            <p:nvPr/>
          </p:nvSpPr>
          <p:spPr>
            <a:xfrm flipH="false" flipV="false" rot="0">
              <a:off x="0" y="0"/>
              <a:ext cx="1518631" cy="1477793"/>
            </a:xfrm>
            <a:custGeom>
              <a:avLst/>
              <a:gdLst/>
              <a:ahLst/>
              <a:cxnLst/>
              <a:rect r="r" b="b" t="t" l="l"/>
              <a:pathLst>
                <a:path h="1477793" w="1518631">
                  <a:moveTo>
                    <a:pt x="58997" y="0"/>
                  </a:moveTo>
                  <a:lnTo>
                    <a:pt x="1459633" y="0"/>
                  </a:lnTo>
                  <a:cubicBezTo>
                    <a:pt x="1492217" y="0"/>
                    <a:pt x="1518631" y="26414"/>
                    <a:pt x="1518631" y="58997"/>
                  </a:cubicBezTo>
                  <a:lnTo>
                    <a:pt x="1518631" y="1418795"/>
                  </a:lnTo>
                  <a:cubicBezTo>
                    <a:pt x="1518631" y="1451379"/>
                    <a:pt x="1492217" y="1477793"/>
                    <a:pt x="1459633" y="1477793"/>
                  </a:cubicBezTo>
                  <a:lnTo>
                    <a:pt x="58997" y="1477793"/>
                  </a:lnTo>
                  <a:cubicBezTo>
                    <a:pt x="26414" y="1477793"/>
                    <a:pt x="0" y="1451379"/>
                    <a:pt x="0" y="1418795"/>
                  </a:cubicBezTo>
                  <a:lnTo>
                    <a:pt x="0" y="58997"/>
                  </a:lnTo>
                  <a:cubicBezTo>
                    <a:pt x="0" y="26414"/>
                    <a:pt x="26414" y="0"/>
                    <a:pt x="58997" y="0"/>
                  </a:cubicBezTo>
                  <a:close/>
                </a:path>
              </a:pathLst>
            </a:custGeom>
            <a:solidFill>
              <a:srgbClr val="E3D2BE"/>
            </a:solidFill>
          </p:spPr>
        </p:sp>
        <p:sp>
          <p:nvSpPr>
            <p:cNvPr name="TextBox 6" id="6"/>
            <p:cNvSpPr txBox="true"/>
            <p:nvPr/>
          </p:nvSpPr>
          <p:spPr>
            <a:xfrm>
              <a:off x="0" y="19050"/>
              <a:ext cx="1518631" cy="1458743"/>
            </a:xfrm>
            <a:prstGeom prst="rect">
              <a:avLst/>
            </a:prstGeom>
          </p:spPr>
          <p:txBody>
            <a:bodyPr anchor="ctr" rtlCol="false" tIns="50800" lIns="50800" bIns="50800" rIns="50800"/>
            <a:lstStyle/>
            <a:p>
              <a:pPr algn="ctr">
                <a:lnSpc>
                  <a:spcPts val="1845"/>
                </a:lnSpc>
              </a:pPr>
            </a:p>
          </p:txBody>
        </p:sp>
      </p:grpSp>
      <p:sp>
        <p:nvSpPr>
          <p:cNvPr name="Freeform 7" id="7"/>
          <p:cNvSpPr/>
          <p:nvPr/>
        </p:nvSpPr>
        <p:spPr>
          <a:xfrm flipH="true" flipV="true" rot="0">
            <a:off x="15111111" y="-1600498"/>
            <a:ext cx="13227933" cy="12025393"/>
          </a:xfrm>
          <a:custGeom>
            <a:avLst/>
            <a:gdLst/>
            <a:ahLst/>
            <a:cxnLst/>
            <a:rect r="r" b="b" t="t" l="l"/>
            <a:pathLst>
              <a:path h="12025393" w="13227933">
                <a:moveTo>
                  <a:pt x="13227933" y="12025393"/>
                </a:moveTo>
                <a:lnTo>
                  <a:pt x="0" y="12025393"/>
                </a:lnTo>
                <a:lnTo>
                  <a:pt x="0" y="0"/>
                </a:lnTo>
                <a:lnTo>
                  <a:pt x="13227933" y="0"/>
                </a:lnTo>
                <a:lnTo>
                  <a:pt x="13227933" y="12025393"/>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7909430" y="2238903"/>
            <a:ext cx="10225804" cy="2464194"/>
            <a:chOff x="0" y="0"/>
            <a:chExt cx="2320405" cy="559167"/>
          </a:xfrm>
        </p:grpSpPr>
        <p:sp>
          <p:nvSpPr>
            <p:cNvPr name="Freeform 9" id="9"/>
            <p:cNvSpPr/>
            <p:nvPr/>
          </p:nvSpPr>
          <p:spPr>
            <a:xfrm flipH="false" flipV="false" rot="0">
              <a:off x="0" y="0"/>
              <a:ext cx="2320405" cy="559167"/>
            </a:xfrm>
            <a:custGeom>
              <a:avLst/>
              <a:gdLst/>
              <a:ahLst/>
              <a:cxnLst/>
              <a:rect r="r" b="b" t="t" l="l"/>
              <a:pathLst>
                <a:path h="559167" w="2320405">
                  <a:moveTo>
                    <a:pt x="38612" y="0"/>
                  </a:moveTo>
                  <a:lnTo>
                    <a:pt x="2281793" y="0"/>
                  </a:lnTo>
                  <a:cubicBezTo>
                    <a:pt x="2303118" y="0"/>
                    <a:pt x="2320405" y="17287"/>
                    <a:pt x="2320405" y="38612"/>
                  </a:cubicBezTo>
                  <a:lnTo>
                    <a:pt x="2320405" y="520555"/>
                  </a:lnTo>
                  <a:cubicBezTo>
                    <a:pt x="2320405" y="541879"/>
                    <a:pt x="2303118" y="559167"/>
                    <a:pt x="2281793" y="559167"/>
                  </a:cubicBezTo>
                  <a:lnTo>
                    <a:pt x="38612" y="559167"/>
                  </a:lnTo>
                  <a:cubicBezTo>
                    <a:pt x="17287" y="559167"/>
                    <a:pt x="0" y="541879"/>
                    <a:pt x="0" y="520555"/>
                  </a:cubicBezTo>
                  <a:lnTo>
                    <a:pt x="0" y="38612"/>
                  </a:lnTo>
                  <a:cubicBezTo>
                    <a:pt x="0" y="17287"/>
                    <a:pt x="17287" y="0"/>
                    <a:pt x="38612" y="0"/>
                  </a:cubicBezTo>
                  <a:close/>
                </a:path>
              </a:pathLst>
            </a:custGeom>
            <a:solidFill>
              <a:srgbClr val="E3D2BE"/>
            </a:solidFill>
          </p:spPr>
        </p:sp>
        <p:sp>
          <p:nvSpPr>
            <p:cNvPr name="TextBox 10" id="10"/>
            <p:cNvSpPr txBox="true"/>
            <p:nvPr/>
          </p:nvSpPr>
          <p:spPr>
            <a:xfrm>
              <a:off x="0" y="19050"/>
              <a:ext cx="2320405" cy="540117"/>
            </a:xfrm>
            <a:prstGeom prst="rect">
              <a:avLst/>
            </a:prstGeom>
          </p:spPr>
          <p:txBody>
            <a:bodyPr anchor="ctr" rtlCol="false" tIns="50800" lIns="50800" bIns="50800" rIns="50800"/>
            <a:lstStyle/>
            <a:p>
              <a:pPr algn="ctr">
                <a:lnSpc>
                  <a:spcPts val="1845"/>
                </a:lnSpc>
              </a:pPr>
            </a:p>
          </p:txBody>
        </p:sp>
      </p:grpSp>
      <p:grpSp>
        <p:nvGrpSpPr>
          <p:cNvPr name="Group 11" id="11"/>
          <p:cNvGrpSpPr/>
          <p:nvPr/>
        </p:nvGrpSpPr>
        <p:grpSpPr>
          <a:xfrm rot="0">
            <a:off x="7867408" y="5731797"/>
            <a:ext cx="10225804" cy="3355329"/>
            <a:chOff x="0" y="0"/>
            <a:chExt cx="2320405" cy="761380"/>
          </a:xfrm>
        </p:grpSpPr>
        <p:sp>
          <p:nvSpPr>
            <p:cNvPr name="Freeform 12" id="12"/>
            <p:cNvSpPr/>
            <p:nvPr/>
          </p:nvSpPr>
          <p:spPr>
            <a:xfrm flipH="false" flipV="false" rot="0">
              <a:off x="0" y="0"/>
              <a:ext cx="2320405" cy="761380"/>
            </a:xfrm>
            <a:custGeom>
              <a:avLst/>
              <a:gdLst/>
              <a:ahLst/>
              <a:cxnLst/>
              <a:rect r="r" b="b" t="t" l="l"/>
              <a:pathLst>
                <a:path h="761380" w="2320405">
                  <a:moveTo>
                    <a:pt x="38612" y="0"/>
                  </a:moveTo>
                  <a:lnTo>
                    <a:pt x="2281793" y="0"/>
                  </a:lnTo>
                  <a:cubicBezTo>
                    <a:pt x="2303118" y="0"/>
                    <a:pt x="2320405" y="17287"/>
                    <a:pt x="2320405" y="38612"/>
                  </a:cubicBezTo>
                  <a:lnTo>
                    <a:pt x="2320405" y="722768"/>
                  </a:lnTo>
                  <a:cubicBezTo>
                    <a:pt x="2320405" y="744093"/>
                    <a:pt x="2303118" y="761380"/>
                    <a:pt x="2281793" y="761380"/>
                  </a:cubicBezTo>
                  <a:lnTo>
                    <a:pt x="38612" y="761380"/>
                  </a:lnTo>
                  <a:cubicBezTo>
                    <a:pt x="17287" y="761380"/>
                    <a:pt x="0" y="744093"/>
                    <a:pt x="0" y="722768"/>
                  </a:cubicBezTo>
                  <a:lnTo>
                    <a:pt x="0" y="38612"/>
                  </a:lnTo>
                  <a:cubicBezTo>
                    <a:pt x="0" y="17287"/>
                    <a:pt x="17287" y="0"/>
                    <a:pt x="38612" y="0"/>
                  </a:cubicBezTo>
                  <a:close/>
                </a:path>
              </a:pathLst>
            </a:custGeom>
            <a:solidFill>
              <a:srgbClr val="E3D2BE"/>
            </a:solidFill>
          </p:spPr>
        </p:sp>
        <p:sp>
          <p:nvSpPr>
            <p:cNvPr name="TextBox 13" id="13"/>
            <p:cNvSpPr txBox="true"/>
            <p:nvPr/>
          </p:nvSpPr>
          <p:spPr>
            <a:xfrm>
              <a:off x="0" y="19050"/>
              <a:ext cx="2320405" cy="742330"/>
            </a:xfrm>
            <a:prstGeom prst="rect">
              <a:avLst/>
            </a:prstGeom>
          </p:spPr>
          <p:txBody>
            <a:bodyPr anchor="ctr" rtlCol="false" tIns="50800" lIns="50800" bIns="50800" rIns="50800"/>
            <a:lstStyle/>
            <a:p>
              <a:pPr algn="ctr">
                <a:lnSpc>
                  <a:spcPts val="1845"/>
                </a:lnSpc>
              </a:pPr>
            </a:p>
          </p:txBody>
        </p:sp>
      </p:grpSp>
      <p:sp>
        <p:nvSpPr>
          <p:cNvPr name="Freeform 14" id="14"/>
          <p:cNvSpPr/>
          <p:nvPr/>
        </p:nvSpPr>
        <p:spPr>
          <a:xfrm flipH="false" flipV="false" rot="0">
            <a:off x="715351" y="506959"/>
            <a:ext cx="16895398" cy="950366"/>
          </a:xfrm>
          <a:custGeom>
            <a:avLst/>
            <a:gdLst/>
            <a:ahLst/>
            <a:cxnLst/>
            <a:rect r="r" b="b" t="t" l="l"/>
            <a:pathLst>
              <a:path h="950366" w="16895398">
                <a:moveTo>
                  <a:pt x="0" y="0"/>
                </a:moveTo>
                <a:lnTo>
                  <a:pt x="16895398" y="0"/>
                </a:lnTo>
                <a:lnTo>
                  <a:pt x="16895398" y="950366"/>
                </a:lnTo>
                <a:lnTo>
                  <a:pt x="0" y="950366"/>
                </a:lnTo>
                <a:lnTo>
                  <a:pt x="0" y="0"/>
                </a:lnTo>
                <a:close/>
              </a:path>
            </a:pathLst>
          </a:custGeom>
          <a:blipFill>
            <a:blip r:embed="rId5"/>
            <a:stretch>
              <a:fillRect l="0" t="0" r="0" b="0"/>
            </a:stretch>
          </a:blipFill>
        </p:spPr>
      </p:sp>
      <p:sp>
        <p:nvSpPr>
          <p:cNvPr name="TextBox 15" id="15"/>
          <p:cNvSpPr txBox="true"/>
          <p:nvPr/>
        </p:nvSpPr>
        <p:spPr>
          <a:xfrm rot="0">
            <a:off x="1028700" y="3364449"/>
            <a:ext cx="5975316" cy="42481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Lenguajes soportados (SDK oficiales):</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JavaScript/node.js (apps web)</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Pyton (con boto3)</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Java (empresarial)</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C# (.NET)</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Go, PHP, Ruby (soporte amplio)</a:t>
            </a:r>
          </a:p>
        </p:txBody>
      </p:sp>
      <p:sp>
        <p:nvSpPr>
          <p:cNvPr name="TextBox 16" id="16"/>
          <p:cNvSpPr txBox="true"/>
          <p:nvPr/>
        </p:nvSpPr>
        <p:spPr>
          <a:xfrm rot="0">
            <a:off x="1836081" y="2462126"/>
            <a:ext cx="4396241"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¿Dónde se ejecuta?</a:t>
            </a:r>
          </a:p>
        </p:txBody>
      </p:sp>
      <p:sp>
        <p:nvSpPr>
          <p:cNvPr name="TextBox 17" id="17"/>
          <p:cNvSpPr txBox="true"/>
          <p:nvPr/>
        </p:nvSpPr>
        <p:spPr>
          <a:xfrm rot="0">
            <a:off x="8175504" y="2462126"/>
            <a:ext cx="4396241"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¿Cómo interactúan?</a:t>
            </a:r>
          </a:p>
        </p:txBody>
      </p:sp>
      <p:sp>
        <p:nvSpPr>
          <p:cNvPr name="TextBox 18" id="18"/>
          <p:cNvSpPr txBox="true"/>
          <p:nvPr/>
        </p:nvSpPr>
        <p:spPr>
          <a:xfrm rot="0">
            <a:off x="8175504" y="3364449"/>
            <a:ext cx="9609613" cy="10477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Los SDK envían peticiones API HTTP a DynamoDB.</a:t>
            </a:r>
          </a:p>
          <a:p>
            <a:pPr algn="ctr">
              <a:lnSpc>
                <a:spcPts val="4200"/>
              </a:lnSpc>
            </a:pPr>
            <a:r>
              <a:rPr lang="en-US" sz="3000">
                <a:solidFill>
                  <a:srgbClr val="664D44"/>
                </a:solidFill>
                <a:latin typeface="Open Sans"/>
                <a:ea typeface="Open Sans"/>
                <a:cs typeface="Open Sans"/>
                <a:sym typeface="Open Sans"/>
              </a:rPr>
              <a:t>Transforman datos entre el código y dynamoDB JSON.</a:t>
            </a:r>
          </a:p>
        </p:txBody>
      </p:sp>
      <p:sp>
        <p:nvSpPr>
          <p:cNvPr name="TextBox 19" id="19"/>
          <p:cNvSpPr txBox="true"/>
          <p:nvPr/>
        </p:nvSpPr>
        <p:spPr>
          <a:xfrm rot="0">
            <a:off x="8175504" y="6891293"/>
            <a:ext cx="9609613" cy="1581150"/>
          </a:xfrm>
          <a:prstGeom prst="rect">
            <a:avLst/>
          </a:prstGeom>
        </p:spPr>
        <p:txBody>
          <a:bodyPr anchor="t" rtlCol="false" tIns="0" lIns="0" bIns="0" rIns="0">
            <a:spAutoFit/>
          </a:bodyPr>
          <a:lstStyle/>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AWS Amplify (apps rápidas)</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AWS CLI (consola/scripting)</a:t>
            </a:r>
          </a:p>
          <a:p>
            <a:pPr algn="ctr" marL="647702" indent="-323851" lvl="1">
              <a:lnSpc>
                <a:spcPts val="4200"/>
              </a:lnSpc>
              <a:buFont typeface="Arial"/>
              <a:buChar char="•"/>
            </a:pPr>
            <a:r>
              <a:rPr lang="en-US" sz="3000">
                <a:solidFill>
                  <a:srgbClr val="664D44"/>
                </a:solidFill>
                <a:latin typeface="Open Sans"/>
                <a:ea typeface="Open Sans"/>
                <a:cs typeface="Open Sans"/>
                <a:sym typeface="Open Sans"/>
              </a:rPr>
              <a:t>Toolkits para IDEs (VS Code, JetBrains)</a:t>
            </a:r>
          </a:p>
        </p:txBody>
      </p:sp>
      <p:sp>
        <p:nvSpPr>
          <p:cNvPr name="TextBox 20" id="20"/>
          <p:cNvSpPr txBox="true"/>
          <p:nvPr/>
        </p:nvSpPr>
        <p:spPr>
          <a:xfrm rot="0">
            <a:off x="8175504" y="5991498"/>
            <a:ext cx="8291774"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Herramientas que facilitan desarrollo:</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6ECDF"/>
        </a:solidFill>
      </p:bgPr>
    </p:bg>
    <p:spTree>
      <p:nvGrpSpPr>
        <p:cNvPr id="1" name=""/>
        <p:cNvGrpSpPr/>
        <p:nvPr/>
      </p:nvGrpSpPr>
      <p:grpSpPr>
        <a:xfrm>
          <a:off x="0" y="0"/>
          <a:ext cx="0" cy="0"/>
          <a:chOff x="0" y="0"/>
          <a:chExt cx="0" cy="0"/>
        </a:xfrm>
      </p:grpSpPr>
      <p:sp>
        <p:nvSpPr>
          <p:cNvPr name="Freeform 2" id="2"/>
          <p:cNvSpPr/>
          <p:nvPr/>
        </p:nvSpPr>
        <p:spPr>
          <a:xfrm flipH="false" flipV="false" rot="0">
            <a:off x="-8833657" y="-23427207"/>
            <a:ext cx="42688613" cy="38807830"/>
          </a:xfrm>
          <a:custGeom>
            <a:avLst/>
            <a:gdLst/>
            <a:ahLst/>
            <a:cxnLst/>
            <a:rect r="r" b="b" t="t" l="l"/>
            <a:pathLst>
              <a:path h="38807830" w="42688613">
                <a:moveTo>
                  <a:pt x="0" y="0"/>
                </a:moveTo>
                <a:lnTo>
                  <a:pt x="42688613" y="0"/>
                </a:lnTo>
                <a:lnTo>
                  <a:pt x="42688613" y="38807830"/>
                </a:lnTo>
                <a:lnTo>
                  <a:pt x="0" y="38807830"/>
                </a:lnTo>
                <a:lnTo>
                  <a:pt x="0" y="0"/>
                </a:lnTo>
                <a:close/>
              </a:path>
            </a:pathLst>
          </a:custGeom>
          <a:blipFill>
            <a:blip r:embed="rId2">
              <a:alphaModFix amt="29000"/>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a:off x="1047750" y="5486400"/>
            <a:ext cx="16211550" cy="0"/>
          </a:xfrm>
          <a:prstGeom prst="line">
            <a:avLst/>
          </a:prstGeom>
          <a:ln cap="flat" w="38100">
            <a:solidFill>
              <a:srgbClr val="664D44"/>
            </a:solidFill>
            <a:prstDash val="solid"/>
            <a:headEnd type="none" len="sm" w="sm"/>
            <a:tailEnd type="none" len="sm" w="sm"/>
          </a:ln>
        </p:spPr>
      </p:sp>
      <p:sp>
        <p:nvSpPr>
          <p:cNvPr name="Freeform 4" id="4"/>
          <p:cNvSpPr/>
          <p:nvPr/>
        </p:nvSpPr>
        <p:spPr>
          <a:xfrm flipH="false" flipV="false" rot="0">
            <a:off x="3018797" y="680852"/>
            <a:ext cx="12712257" cy="714745"/>
          </a:xfrm>
          <a:custGeom>
            <a:avLst/>
            <a:gdLst/>
            <a:ahLst/>
            <a:cxnLst/>
            <a:rect r="r" b="b" t="t" l="l"/>
            <a:pathLst>
              <a:path h="714745" w="12712257">
                <a:moveTo>
                  <a:pt x="0" y="0"/>
                </a:moveTo>
                <a:lnTo>
                  <a:pt x="12712257" y="0"/>
                </a:lnTo>
                <a:lnTo>
                  <a:pt x="12712257" y="714746"/>
                </a:lnTo>
                <a:lnTo>
                  <a:pt x="0" y="714746"/>
                </a:lnTo>
                <a:lnTo>
                  <a:pt x="0" y="0"/>
                </a:lnTo>
                <a:close/>
              </a:path>
            </a:pathLst>
          </a:custGeom>
          <a:blipFill>
            <a:blip r:embed="rId4"/>
            <a:stretch>
              <a:fillRect l="0" t="0" r="0" b="0"/>
            </a:stretch>
          </a:blipFill>
        </p:spPr>
      </p:sp>
      <p:sp>
        <p:nvSpPr>
          <p:cNvPr name="Freeform 5" id="5"/>
          <p:cNvSpPr/>
          <p:nvPr/>
        </p:nvSpPr>
        <p:spPr>
          <a:xfrm flipH="false" flipV="false" rot="0">
            <a:off x="-202518" y="5143500"/>
            <a:ext cx="8491389" cy="5869673"/>
          </a:xfrm>
          <a:custGeom>
            <a:avLst/>
            <a:gdLst/>
            <a:ahLst/>
            <a:cxnLst/>
            <a:rect r="r" b="b" t="t" l="l"/>
            <a:pathLst>
              <a:path h="5869673" w="8491389">
                <a:moveTo>
                  <a:pt x="0" y="0"/>
                </a:moveTo>
                <a:lnTo>
                  <a:pt x="8491389" y="0"/>
                </a:lnTo>
                <a:lnTo>
                  <a:pt x="8491389" y="5869673"/>
                </a:lnTo>
                <a:lnTo>
                  <a:pt x="0" y="5869673"/>
                </a:lnTo>
                <a:lnTo>
                  <a:pt x="0" y="0"/>
                </a:lnTo>
                <a:close/>
              </a:path>
            </a:pathLst>
          </a:custGeom>
          <a:blipFill>
            <a:blip r:embed="rId5"/>
            <a:stretch>
              <a:fillRect l="0" t="0" r="0" b="0"/>
            </a:stretch>
          </a:blipFill>
        </p:spPr>
      </p:sp>
      <p:sp>
        <p:nvSpPr>
          <p:cNvPr name="TextBox 6" id="6"/>
          <p:cNvSpPr txBox="true"/>
          <p:nvPr/>
        </p:nvSpPr>
        <p:spPr>
          <a:xfrm rot="0">
            <a:off x="701276" y="2828925"/>
            <a:ext cx="16960239" cy="2114550"/>
          </a:xfrm>
          <a:prstGeom prst="rect">
            <a:avLst/>
          </a:prstGeom>
        </p:spPr>
        <p:txBody>
          <a:bodyPr anchor="t" rtlCol="false" tIns="0" lIns="0" bIns="0" rIns="0">
            <a:spAutoFit/>
          </a:bodyPr>
          <a:lstStyle/>
          <a:p>
            <a:pPr algn="just" marL="647702" indent="-323851" lvl="1">
              <a:lnSpc>
                <a:spcPts val="4200"/>
              </a:lnSpc>
              <a:buFont typeface="Arial"/>
              <a:buChar char="•"/>
            </a:pPr>
            <a:r>
              <a:rPr lang="en-US" b="true" sz="3000">
                <a:solidFill>
                  <a:srgbClr val="664D44"/>
                </a:solidFill>
                <a:latin typeface="Open Sans Bold"/>
                <a:ea typeface="Open Sans Bold"/>
                <a:cs typeface="Open Sans Bold"/>
                <a:sym typeface="Open Sans Bold"/>
              </a:rPr>
              <a:t>Amazon.com</a:t>
            </a:r>
            <a:r>
              <a:rPr lang="en-US" sz="3000">
                <a:solidFill>
                  <a:srgbClr val="664D44"/>
                </a:solidFill>
                <a:latin typeface="Open Sans"/>
                <a:ea typeface="Open Sans"/>
                <a:cs typeface="Open Sans"/>
                <a:sym typeface="Open Sans"/>
              </a:rPr>
              <a:t>: Carrito de compras (Escala en Black Friday.).</a:t>
            </a:r>
          </a:p>
          <a:p>
            <a:pPr algn="just" marL="647702" indent="-323851" lvl="1">
              <a:lnSpc>
                <a:spcPts val="4200"/>
              </a:lnSpc>
              <a:buFont typeface="Arial"/>
              <a:buChar char="•"/>
            </a:pPr>
            <a:r>
              <a:rPr lang="en-US" b="true" sz="3000">
                <a:solidFill>
                  <a:srgbClr val="664D44"/>
                </a:solidFill>
                <a:latin typeface="Open Sans Bold"/>
                <a:ea typeface="Open Sans Bold"/>
                <a:cs typeface="Open Sans Bold"/>
                <a:sym typeface="Open Sans Bold"/>
              </a:rPr>
              <a:t>Netflix</a:t>
            </a:r>
            <a:r>
              <a:rPr lang="en-US" sz="3000">
                <a:solidFill>
                  <a:srgbClr val="664D44"/>
                </a:solidFill>
                <a:latin typeface="Open Sans"/>
                <a:ea typeface="Open Sans"/>
                <a:cs typeface="Open Sans"/>
                <a:sym typeface="Open Sans"/>
              </a:rPr>
              <a:t>: Estado de reproducción (Sirve a +200M users sin caídas.)</a:t>
            </a:r>
          </a:p>
          <a:p>
            <a:pPr algn="just" marL="647702" indent="-323851" lvl="1">
              <a:lnSpc>
                <a:spcPts val="4200"/>
              </a:lnSpc>
              <a:buFont typeface="Arial"/>
              <a:buChar char="•"/>
            </a:pPr>
            <a:r>
              <a:rPr lang="en-US" b="true" sz="3000">
                <a:solidFill>
                  <a:srgbClr val="664D44"/>
                </a:solidFill>
                <a:latin typeface="Open Sans Bold"/>
                <a:ea typeface="Open Sans Bold"/>
                <a:cs typeface="Open Sans Bold"/>
                <a:sym typeface="Open Sans Bold"/>
              </a:rPr>
              <a:t>Snapchat</a:t>
            </a:r>
            <a:r>
              <a:rPr lang="en-US" sz="3000">
                <a:solidFill>
                  <a:srgbClr val="664D44"/>
                </a:solidFill>
                <a:latin typeface="Open Sans"/>
                <a:ea typeface="Open Sans"/>
                <a:cs typeface="Open Sans"/>
                <a:sym typeface="Open Sans"/>
              </a:rPr>
              <a:t>: “Memories” (Miles de millones de operaciones diarias.)</a:t>
            </a:r>
          </a:p>
          <a:p>
            <a:pPr algn="just" marL="647702" indent="-323851" lvl="1">
              <a:lnSpc>
                <a:spcPts val="4200"/>
              </a:lnSpc>
              <a:buFont typeface="Arial"/>
              <a:buChar char="•"/>
            </a:pPr>
            <a:r>
              <a:rPr lang="en-US" b="true" sz="3000">
                <a:solidFill>
                  <a:srgbClr val="664D44"/>
                </a:solidFill>
                <a:latin typeface="Open Sans Bold"/>
                <a:ea typeface="Open Sans Bold"/>
                <a:cs typeface="Open Sans Bold"/>
                <a:sym typeface="Open Sans Bold"/>
              </a:rPr>
              <a:t>Airbnb</a:t>
            </a:r>
            <a:r>
              <a:rPr lang="en-US" sz="3000">
                <a:solidFill>
                  <a:srgbClr val="664D44"/>
                </a:solidFill>
                <a:latin typeface="Open Sans"/>
                <a:ea typeface="Open Sans"/>
                <a:cs typeface="Open Sans"/>
                <a:sym typeface="Open Sans"/>
              </a:rPr>
              <a:t>: Mensajería (Chat en tiempo real con baja latencia.)</a:t>
            </a:r>
          </a:p>
        </p:txBody>
      </p:sp>
      <p:sp>
        <p:nvSpPr>
          <p:cNvPr name="TextBox 7" id="7"/>
          <p:cNvSpPr txBox="true"/>
          <p:nvPr/>
        </p:nvSpPr>
        <p:spPr>
          <a:xfrm rot="0">
            <a:off x="701276" y="1824355"/>
            <a:ext cx="4396241"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¿Dónde se ejecuta?</a:t>
            </a:r>
          </a:p>
        </p:txBody>
      </p:sp>
      <p:sp>
        <p:nvSpPr>
          <p:cNvPr name="TextBox 8" id="8"/>
          <p:cNvSpPr txBox="true"/>
          <p:nvPr/>
        </p:nvSpPr>
        <p:spPr>
          <a:xfrm rot="0">
            <a:off x="12863059" y="5972175"/>
            <a:ext cx="4396241"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Beneficios comunes:</a:t>
            </a:r>
          </a:p>
        </p:txBody>
      </p:sp>
      <p:sp>
        <p:nvSpPr>
          <p:cNvPr name="TextBox 9" id="9"/>
          <p:cNvSpPr txBox="true"/>
          <p:nvPr/>
        </p:nvSpPr>
        <p:spPr>
          <a:xfrm rot="0">
            <a:off x="7580907" y="6975245"/>
            <a:ext cx="9678393" cy="2114550"/>
          </a:xfrm>
          <a:prstGeom prst="rect">
            <a:avLst/>
          </a:prstGeom>
        </p:spPr>
        <p:txBody>
          <a:bodyPr anchor="t" rtlCol="false" tIns="0" lIns="0" bIns="0" rIns="0">
            <a:spAutoFit/>
          </a:bodyPr>
          <a:lstStyle/>
          <a:p>
            <a:pPr algn="r" marL="647702" indent="-323851" lvl="1">
              <a:lnSpc>
                <a:spcPts val="4200"/>
              </a:lnSpc>
              <a:buFont typeface="Arial"/>
              <a:buChar char="•"/>
            </a:pPr>
            <a:r>
              <a:rPr lang="en-US" b="true" sz="3000">
                <a:solidFill>
                  <a:srgbClr val="664D44"/>
                </a:solidFill>
                <a:latin typeface="Open Sans Bold"/>
                <a:ea typeface="Open Sans Bold"/>
                <a:cs typeface="Open Sans Bold"/>
                <a:sym typeface="Open Sans Bold"/>
              </a:rPr>
              <a:t>Escalabilidad automática</a:t>
            </a:r>
            <a:r>
              <a:rPr lang="en-US" sz="3000">
                <a:solidFill>
                  <a:srgbClr val="664D44"/>
                </a:solidFill>
                <a:latin typeface="Open Sans"/>
                <a:ea typeface="Open Sans"/>
                <a:cs typeface="Open Sans"/>
                <a:sym typeface="Open Sans"/>
              </a:rPr>
              <a:t> (crece con la demanda)</a:t>
            </a:r>
          </a:p>
          <a:p>
            <a:pPr algn="r" marL="647702" indent="-323851" lvl="1">
              <a:lnSpc>
                <a:spcPts val="4200"/>
              </a:lnSpc>
              <a:buFont typeface="Arial"/>
              <a:buChar char="•"/>
            </a:pPr>
            <a:r>
              <a:rPr lang="en-US" b="true" sz="3000">
                <a:solidFill>
                  <a:srgbClr val="664D44"/>
                </a:solidFill>
                <a:latin typeface="Open Sans Bold"/>
                <a:ea typeface="Open Sans Bold"/>
                <a:cs typeface="Open Sans Bold"/>
                <a:sym typeface="Open Sans Bold"/>
              </a:rPr>
              <a:t>Altísimo rendimiento</a:t>
            </a:r>
            <a:r>
              <a:rPr lang="en-US" sz="3000">
                <a:solidFill>
                  <a:srgbClr val="664D44"/>
                </a:solidFill>
                <a:latin typeface="Open Sans"/>
                <a:ea typeface="Open Sans"/>
                <a:cs typeface="Open Sans"/>
                <a:sym typeface="Open Sans"/>
              </a:rPr>
              <a:t> (respuesta en ms)</a:t>
            </a:r>
          </a:p>
          <a:p>
            <a:pPr algn="r" marL="647702" indent="-323851" lvl="1">
              <a:lnSpc>
                <a:spcPts val="4200"/>
              </a:lnSpc>
              <a:buFont typeface="Arial"/>
              <a:buChar char="•"/>
            </a:pPr>
            <a:r>
              <a:rPr lang="en-US" b="true" sz="3000">
                <a:solidFill>
                  <a:srgbClr val="664D44"/>
                </a:solidFill>
                <a:latin typeface="Open Sans Bold"/>
                <a:ea typeface="Open Sans Bold"/>
                <a:cs typeface="Open Sans Bold"/>
                <a:sym typeface="Open Sans Bold"/>
              </a:rPr>
              <a:t>Cero administración</a:t>
            </a:r>
            <a:r>
              <a:rPr lang="en-US" sz="3000">
                <a:solidFill>
                  <a:srgbClr val="664D44"/>
                </a:solidFill>
                <a:latin typeface="Open Sans"/>
                <a:ea typeface="Open Sans"/>
                <a:cs typeface="Open Sans"/>
                <a:sym typeface="Open Sans"/>
              </a:rPr>
              <a:t> (AWS maneja todo)</a:t>
            </a:r>
          </a:p>
          <a:p>
            <a:pPr algn="r" marL="647702" indent="-323851" lvl="1">
              <a:lnSpc>
                <a:spcPts val="4200"/>
              </a:lnSpc>
              <a:buFont typeface="Arial"/>
              <a:buChar char="•"/>
            </a:pPr>
            <a:r>
              <a:rPr lang="en-US" b="true" sz="3000">
                <a:solidFill>
                  <a:srgbClr val="664D44"/>
                </a:solidFill>
                <a:latin typeface="Open Sans Bold"/>
                <a:ea typeface="Open Sans Bold"/>
                <a:cs typeface="Open Sans Bold"/>
                <a:sym typeface="Open Sans Bold"/>
              </a:rPr>
              <a:t>Disponibilidad 24/7</a:t>
            </a:r>
            <a:r>
              <a:rPr lang="en-US" sz="3000">
                <a:solidFill>
                  <a:srgbClr val="664D44"/>
                </a:solidFill>
                <a:latin typeface="Open Sans"/>
                <a:ea typeface="Open Sans"/>
                <a:cs typeface="Open Sans"/>
                <a:sym typeface="Open Sans"/>
              </a:rPr>
              <a:t> (recopilación global)</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2028" r="0" b="-82028"/>
            </a:stretch>
          </a:blipFill>
        </p:spPr>
      </p:sp>
      <p:sp>
        <p:nvSpPr>
          <p:cNvPr name="Freeform 3" id="3"/>
          <p:cNvSpPr/>
          <p:nvPr/>
        </p:nvSpPr>
        <p:spPr>
          <a:xfrm flipH="false" flipV="false" rot="0">
            <a:off x="1162050" y="66881"/>
            <a:ext cx="3054641" cy="10220119"/>
          </a:xfrm>
          <a:custGeom>
            <a:avLst/>
            <a:gdLst/>
            <a:ahLst/>
            <a:cxnLst/>
            <a:rect r="r" b="b" t="t" l="l"/>
            <a:pathLst>
              <a:path h="10220119" w="3054641">
                <a:moveTo>
                  <a:pt x="0" y="0"/>
                </a:moveTo>
                <a:lnTo>
                  <a:pt x="3054641" y="0"/>
                </a:lnTo>
                <a:lnTo>
                  <a:pt x="3054641" y="10220119"/>
                </a:lnTo>
                <a:lnTo>
                  <a:pt x="0" y="10220119"/>
                </a:lnTo>
                <a:lnTo>
                  <a:pt x="0" y="0"/>
                </a:lnTo>
                <a:close/>
              </a:path>
            </a:pathLst>
          </a:custGeom>
          <a:blipFill>
            <a:blip r:embed="rId3"/>
            <a:stretch>
              <a:fillRect l="-3891" t="0" r="-3891" b="0"/>
            </a:stretch>
          </a:blipFill>
        </p:spPr>
      </p:sp>
      <p:sp>
        <p:nvSpPr>
          <p:cNvPr name="TextBox 4" id="4"/>
          <p:cNvSpPr txBox="true"/>
          <p:nvPr/>
        </p:nvSpPr>
        <p:spPr>
          <a:xfrm rot="0">
            <a:off x="4610470" y="2990850"/>
            <a:ext cx="11470052" cy="4248150"/>
          </a:xfrm>
          <a:prstGeom prst="rect">
            <a:avLst/>
          </a:prstGeom>
        </p:spPr>
        <p:txBody>
          <a:bodyPr anchor="t" rtlCol="false" tIns="0" lIns="0" bIns="0" rIns="0">
            <a:spAutoFit/>
          </a:bodyPr>
          <a:lstStyle/>
          <a:p>
            <a:pPr algn="just">
              <a:lnSpc>
                <a:spcPts val="4200"/>
              </a:lnSpc>
            </a:pPr>
            <a:r>
              <a:rPr lang="en-US" sz="3000" b="true">
                <a:solidFill>
                  <a:srgbClr val="664D44"/>
                </a:solidFill>
                <a:latin typeface="Open Sans Bold"/>
                <a:ea typeface="Open Sans Bold"/>
                <a:cs typeface="Open Sans Bold"/>
                <a:sym typeface="Open Sans Bold"/>
              </a:rPr>
              <a:t>Amazon DynamoDB es una base de datos NoSQL escalable, rápida y totalmente gestionada.</a:t>
            </a:r>
          </a:p>
          <a:p>
            <a:pPr algn="just">
              <a:lnSpc>
                <a:spcPts val="4200"/>
              </a:lnSpc>
            </a:pPr>
            <a:r>
              <a:rPr lang="en-US" sz="3000" b="true">
                <a:solidFill>
                  <a:srgbClr val="664D44"/>
                </a:solidFill>
                <a:latin typeface="Open Sans Bold"/>
                <a:ea typeface="Open Sans Bold"/>
                <a:cs typeface="Open Sans Bold"/>
                <a:sym typeface="Open Sans Bold"/>
              </a:rPr>
              <a:t>Funciona con cualquier SO mediante acc</a:t>
            </a:r>
            <a:r>
              <a:rPr lang="en-US" sz="3000" b="true">
                <a:solidFill>
                  <a:srgbClr val="664D44"/>
                </a:solidFill>
                <a:latin typeface="Open Sans Bold"/>
                <a:ea typeface="Open Sans Bold"/>
                <a:cs typeface="Open Sans Bold"/>
                <a:sym typeface="Open Sans Bold"/>
              </a:rPr>
              <a:t>eso remoto, se integra con los lenguajes de programación más populares y es usada por empresas como Netflix y Amazon por su rendimiento y confiabilidad.</a:t>
            </a:r>
          </a:p>
          <a:p>
            <a:pPr algn="just">
              <a:lnSpc>
                <a:spcPts val="4200"/>
              </a:lnSpc>
            </a:pPr>
            <a:r>
              <a:rPr lang="en-US" b="true" sz="3000">
                <a:solidFill>
                  <a:srgbClr val="664D44"/>
                </a:solidFill>
                <a:latin typeface="Open Sans Bold"/>
                <a:ea typeface="Open Sans Bold"/>
                <a:cs typeface="Open Sans Bold"/>
                <a:sym typeface="Open Sans Bold"/>
              </a:rPr>
              <a:t>Ideal para aplicaciones que requieren alta escalabilidad sin esfuerzo de administración.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2028" r="0" b="-82028"/>
            </a:stretch>
          </a:blipFill>
        </p:spPr>
      </p:sp>
      <p:sp>
        <p:nvSpPr>
          <p:cNvPr name="TextBox 3" id="3"/>
          <p:cNvSpPr txBox="true"/>
          <p:nvPr/>
        </p:nvSpPr>
        <p:spPr>
          <a:xfrm rot="0">
            <a:off x="1028700" y="4650138"/>
            <a:ext cx="16230600" cy="1405890"/>
          </a:xfrm>
          <a:prstGeom prst="rect">
            <a:avLst/>
          </a:prstGeom>
        </p:spPr>
        <p:txBody>
          <a:bodyPr anchor="t" rtlCol="false" tIns="0" lIns="0" bIns="0" rIns="0">
            <a:spAutoFit/>
          </a:bodyPr>
          <a:lstStyle/>
          <a:p>
            <a:pPr algn="ctr">
              <a:lnSpc>
                <a:spcPts val="10080"/>
              </a:lnSpc>
            </a:pPr>
            <a:r>
              <a:rPr lang="en-US" b="true" sz="12000">
                <a:solidFill>
                  <a:srgbClr val="806358"/>
                </a:solidFill>
                <a:latin typeface="Open Sans Bold"/>
                <a:ea typeface="Open Sans Bold"/>
                <a:cs typeface="Open Sans Bold"/>
                <a:sym typeface="Open Sans Bold"/>
              </a:rPr>
              <a:t>GRACIAS</a:t>
            </a:r>
          </a:p>
        </p:txBody>
      </p:sp>
      <p:sp>
        <p:nvSpPr>
          <p:cNvPr name="Freeform 4" id="4"/>
          <p:cNvSpPr/>
          <p:nvPr/>
        </p:nvSpPr>
        <p:spPr>
          <a:xfrm flipH="false" flipV="false" rot="0">
            <a:off x="12722671" y="-2258858"/>
            <a:ext cx="18659536" cy="16963214"/>
          </a:xfrm>
          <a:custGeom>
            <a:avLst/>
            <a:gdLst/>
            <a:ahLst/>
            <a:cxnLst/>
            <a:rect r="r" b="b" t="t" l="l"/>
            <a:pathLst>
              <a:path h="16963214" w="18659536">
                <a:moveTo>
                  <a:pt x="0" y="0"/>
                </a:moveTo>
                <a:lnTo>
                  <a:pt x="18659536" y="0"/>
                </a:lnTo>
                <a:lnTo>
                  <a:pt x="18659536" y="16963214"/>
                </a:lnTo>
                <a:lnTo>
                  <a:pt x="0" y="169632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3094207" y="-2258858"/>
            <a:ext cx="18659536" cy="16963214"/>
          </a:xfrm>
          <a:custGeom>
            <a:avLst/>
            <a:gdLst/>
            <a:ahLst/>
            <a:cxnLst/>
            <a:rect r="r" b="b" t="t" l="l"/>
            <a:pathLst>
              <a:path h="16963214" w="18659536">
                <a:moveTo>
                  <a:pt x="0" y="0"/>
                </a:moveTo>
                <a:lnTo>
                  <a:pt x="18659536" y="0"/>
                </a:lnTo>
                <a:lnTo>
                  <a:pt x="18659536" y="16963214"/>
                </a:lnTo>
                <a:lnTo>
                  <a:pt x="0" y="1696321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2028" r="0" b="-82028"/>
            </a:stretch>
          </a:blipFill>
        </p:spPr>
      </p:sp>
      <p:sp>
        <p:nvSpPr>
          <p:cNvPr name="Freeform 3" id="3"/>
          <p:cNvSpPr/>
          <p:nvPr/>
        </p:nvSpPr>
        <p:spPr>
          <a:xfrm flipH="false" flipV="false" rot="0">
            <a:off x="3715432" y="4032549"/>
            <a:ext cx="10857135" cy="7238090"/>
          </a:xfrm>
          <a:custGeom>
            <a:avLst/>
            <a:gdLst/>
            <a:ahLst/>
            <a:cxnLst/>
            <a:rect r="r" b="b" t="t" l="l"/>
            <a:pathLst>
              <a:path h="7238090" w="10857135">
                <a:moveTo>
                  <a:pt x="0" y="0"/>
                </a:moveTo>
                <a:lnTo>
                  <a:pt x="10857136" y="0"/>
                </a:lnTo>
                <a:lnTo>
                  <a:pt x="10857136" y="7238091"/>
                </a:lnTo>
                <a:lnTo>
                  <a:pt x="0" y="7238091"/>
                </a:lnTo>
                <a:lnTo>
                  <a:pt x="0" y="0"/>
                </a:lnTo>
                <a:close/>
              </a:path>
            </a:pathLst>
          </a:custGeom>
          <a:blipFill>
            <a:blip r:embed="rId3">
              <a:alphaModFix amt="74000"/>
            </a:blip>
            <a:stretch>
              <a:fillRect l="0" t="0" r="0" b="0"/>
            </a:stretch>
          </a:blipFill>
        </p:spPr>
      </p:sp>
      <p:sp>
        <p:nvSpPr>
          <p:cNvPr name="Freeform 4" id="4"/>
          <p:cNvSpPr/>
          <p:nvPr/>
        </p:nvSpPr>
        <p:spPr>
          <a:xfrm flipH="false" flipV="false" rot="0">
            <a:off x="2886524" y="595308"/>
            <a:ext cx="13176434" cy="1909134"/>
          </a:xfrm>
          <a:custGeom>
            <a:avLst/>
            <a:gdLst/>
            <a:ahLst/>
            <a:cxnLst/>
            <a:rect r="r" b="b" t="t" l="l"/>
            <a:pathLst>
              <a:path h="1909134" w="13176434">
                <a:moveTo>
                  <a:pt x="0" y="0"/>
                </a:moveTo>
                <a:lnTo>
                  <a:pt x="13176434" y="0"/>
                </a:lnTo>
                <a:lnTo>
                  <a:pt x="13176434" y="1909134"/>
                </a:lnTo>
                <a:lnTo>
                  <a:pt x="0" y="1909134"/>
                </a:lnTo>
                <a:lnTo>
                  <a:pt x="0" y="0"/>
                </a:lnTo>
                <a:close/>
              </a:path>
            </a:pathLst>
          </a:custGeom>
          <a:blipFill>
            <a:blip r:embed="rId4"/>
            <a:stretch>
              <a:fillRect l="0" t="0" r="0" b="0"/>
            </a:stretch>
          </a:blipFill>
        </p:spPr>
      </p:sp>
      <p:sp>
        <p:nvSpPr>
          <p:cNvPr name="TextBox 5" id="5"/>
          <p:cNvSpPr txBox="true"/>
          <p:nvPr/>
        </p:nvSpPr>
        <p:spPr>
          <a:xfrm rot="0">
            <a:off x="3032411" y="3298928"/>
            <a:ext cx="13040072" cy="2647950"/>
          </a:xfrm>
          <a:prstGeom prst="rect">
            <a:avLst/>
          </a:prstGeom>
        </p:spPr>
        <p:txBody>
          <a:bodyPr anchor="t" rtlCol="false" tIns="0" lIns="0" bIns="0" rIns="0">
            <a:spAutoFit/>
          </a:bodyPr>
          <a:lstStyle/>
          <a:p>
            <a:pPr algn="ctr">
              <a:lnSpc>
                <a:spcPts val="4200"/>
              </a:lnSpc>
            </a:pPr>
            <a:r>
              <a:rPr lang="en-US" b="true" sz="3000">
                <a:solidFill>
                  <a:srgbClr val="806358"/>
                </a:solidFill>
                <a:latin typeface="Open Sans Medium"/>
                <a:ea typeface="Open Sans Medium"/>
                <a:cs typeface="Open Sans Medium"/>
                <a:sym typeface="Open Sans Medium"/>
              </a:rPr>
              <a:t>Am</a:t>
            </a:r>
            <a:r>
              <a:rPr lang="en-US" b="true" sz="3000">
                <a:solidFill>
                  <a:srgbClr val="806358"/>
                </a:solidFill>
                <a:latin typeface="Open Sans Medium"/>
                <a:ea typeface="Open Sans Medium"/>
                <a:cs typeface="Open Sans Medium"/>
                <a:sym typeface="Open Sans Medium"/>
              </a:rPr>
              <a:t>azon DynamoDB es un sistema de gestión de bases de datos (SMBD) NoSQL completamente administrado, desarrollado por Amazon Web Services (AWS). Proporciona almacenamiento en la nube para datos en formato clave-valor y documentos.</a:t>
            </a:r>
          </a:p>
          <a:p>
            <a:pPr algn="l">
              <a:lnSpc>
                <a:spcPts val="420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2028" r="0" b="-82028"/>
            </a:stretch>
          </a:blipFill>
        </p:spPr>
      </p:sp>
      <p:sp>
        <p:nvSpPr>
          <p:cNvPr name="Freeform 3" id="3"/>
          <p:cNvSpPr/>
          <p:nvPr/>
        </p:nvSpPr>
        <p:spPr>
          <a:xfrm flipH="true" flipV="true" rot="0">
            <a:off x="4898240" y="-4796758"/>
            <a:ext cx="18659536" cy="16963214"/>
          </a:xfrm>
          <a:custGeom>
            <a:avLst/>
            <a:gdLst/>
            <a:ahLst/>
            <a:cxnLst/>
            <a:rect r="r" b="b" t="t" l="l"/>
            <a:pathLst>
              <a:path h="16963214" w="18659536">
                <a:moveTo>
                  <a:pt x="18659536" y="16963214"/>
                </a:moveTo>
                <a:lnTo>
                  <a:pt x="0" y="16963214"/>
                </a:lnTo>
                <a:lnTo>
                  <a:pt x="0" y="0"/>
                </a:lnTo>
                <a:lnTo>
                  <a:pt x="18659536" y="0"/>
                </a:lnTo>
                <a:lnTo>
                  <a:pt x="18659536" y="16963214"/>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1055147"/>
            <a:ext cx="16230600" cy="2095500"/>
          </a:xfrm>
          <a:prstGeom prst="rect">
            <a:avLst/>
          </a:prstGeom>
        </p:spPr>
        <p:txBody>
          <a:bodyPr anchor="t" rtlCol="false" tIns="0" lIns="0" bIns="0" rIns="0">
            <a:spAutoFit/>
          </a:bodyPr>
          <a:lstStyle/>
          <a:p>
            <a:pPr algn="ctr">
              <a:lnSpc>
                <a:spcPts val="8400"/>
              </a:lnSpc>
            </a:pPr>
            <a:r>
              <a:rPr lang="en-US" b="true" sz="6000">
                <a:solidFill>
                  <a:srgbClr val="806358"/>
                </a:solidFill>
                <a:latin typeface="Open Sans Bold"/>
                <a:ea typeface="Open Sans Bold"/>
                <a:cs typeface="Open Sans Bold"/>
                <a:sym typeface="Open Sans Bold"/>
              </a:rPr>
              <a:t>DESCRIPCIÓN GENERAL DE SU FUNCIONALIDAD</a:t>
            </a:r>
          </a:p>
        </p:txBody>
      </p:sp>
      <p:grpSp>
        <p:nvGrpSpPr>
          <p:cNvPr name="Group 5" id="5"/>
          <p:cNvGrpSpPr/>
          <p:nvPr/>
        </p:nvGrpSpPr>
        <p:grpSpPr>
          <a:xfrm rot="0">
            <a:off x="1028700" y="3684849"/>
            <a:ext cx="4680550" cy="3564808"/>
            <a:chOff x="0" y="0"/>
            <a:chExt cx="6240733" cy="4753078"/>
          </a:xfrm>
        </p:grpSpPr>
        <p:grpSp>
          <p:nvGrpSpPr>
            <p:cNvPr name="Group 6" id="6"/>
            <p:cNvGrpSpPr/>
            <p:nvPr/>
          </p:nvGrpSpPr>
          <p:grpSpPr>
            <a:xfrm rot="0">
              <a:off x="0" y="0"/>
              <a:ext cx="6240733" cy="4753078"/>
              <a:chOff x="0" y="0"/>
              <a:chExt cx="1008825" cy="768343"/>
            </a:xfrm>
          </p:grpSpPr>
          <p:sp>
            <p:nvSpPr>
              <p:cNvPr name="Freeform 7" id="7"/>
              <p:cNvSpPr/>
              <p:nvPr/>
            </p:nvSpPr>
            <p:spPr>
              <a:xfrm flipH="false" flipV="false" rot="0">
                <a:off x="0" y="0"/>
                <a:ext cx="1008825" cy="768343"/>
              </a:xfrm>
              <a:custGeom>
                <a:avLst/>
                <a:gdLst/>
                <a:ahLst/>
                <a:cxnLst/>
                <a:rect r="r" b="b" t="t" l="l"/>
                <a:pathLst>
                  <a:path h="768343" w="1008825">
                    <a:moveTo>
                      <a:pt x="103081" y="0"/>
                    </a:moveTo>
                    <a:lnTo>
                      <a:pt x="905744" y="0"/>
                    </a:lnTo>
                    <a:cubicBezTo>
                      <a:pt x="933083" y="0"/>
                      <a:pt x="959302" y="10860"/>
                      <a:pt x="978633" y="30192"/>
                    </a:cubicBezTo>
                    <a:cubicBezTo>
                      <a:pt x="997965" y="49523"/>
                      <a:pt x="1008825" y="75742"/>
                      <a:pt x="1008825" y="103081"/>
                    </a:cubicBezTo>
                    <a:lnTo>
                      <a:pt x="1008825" y="665262"/>
                    </a:lnTo>
                    <a:cubicBezTo>
                      <a:pt x="1008825" y="692601"/>
                      <a:pt x="997965" y="718820"/>
                      <a:pt x="978633" y="738151"/>
                    </a:cubicBezTo>
                    <a:cubicBezTo>
                      <a:pt x="959302" y="757483"/>
                      <a:pt x="933083" y="768343"/>
                      <a:pt x="905744" y="768343"/>
                    </a:cubicBezTo>
                    <a:lnTo>
                      <a:pt x="103081" y="768343"/>
                    </a:lnTo>
                    <a:cubicBezTo>
                      <a:pt x="75742" y="768343"/>
                      <a:pt x="49523" y="757483"/>
                      <a:pt x="30192" y="738151"/>
                    </a:cubicBezTo>
                    <a:cubicBezTo>
                      <a:pt x="10860" y="718820"/>
                      <a:pt x="0" y="692601"/>
                      <a:pt x="0" y="665262"/>
                    </a:cubicBezTo>
                    <a:lnTo>
                      <a:pt x="0" y="103081"/>
                    </a:lnTo>
                    <a:cubicBezTo>
                      <a:pt x="0" y="75742"/>
                      <a:pt x="10860" y="49523"/>
                      <a:pt x="30192" y="30192"/>
                    </a:cubicBezTo>
                    <a:cubicBezTo>
                      <a:pt x="49523" y="10860"/>
                      <a:pt x="75742" y="0"/>
                      <a:pt x="103081" y="0"/>
                    </a:cubicBezTo>
                    <a:close/>
                  </a:path>
                </a:pathLst>
              </a:custGeom>
              <a:solidFill>
                <a:srgbClr val="AC897C"/>
              </a:solidFill>
            </p:spPr>
          </p:sp>
          <p:sp>
            <p:nvSpPr>
              <p:cNvPr name="TextBox 8" id="8"/>
              <p:cNvSpPr txBox="true"/>
              <p:nvPr/>
            </p:nvSpPr>
            <p:spPr>
              <a:xfrm>
                <a:off x="0" y="19050"/>
                <a:ext cx="1008825" cy="749293"/>
              </a:xfrm>
              <a:prstGeom prst="rect">
                <a:avLst/>
              </a:prstGeom>
            </p:spPr>
            <p:txBody>
              <a:bodyPr anchor="ctr" rtlCol="false" tIns="50800" lIns="50800" bIns="50800" rIns="50800"/>
              <a:lstStyle/>
              <a:p>
                <a:pPr algn="ctr">
                  <a:lnSpc>
                    <a:spcPts val="1845"/>
                  </a:lnSpc>
                </a:pPr>
              </a:p>
            </p:txBody>
          </p:sp>
        </p:grpSp>
        <p:sp>
          <p:nvSpPr>
            <p:cNvPr name="TextBox 9" id="9"/>
            <p:cNvSpPr txBox="true"/>
            <p:nvPr/>
          </p:nvSpPr>
          <p:spPr>
            <a:xfrm rot="0">
              <a:off x="1018772" y="705264"/>
              <a:ext cx="4203190" cy="521612"/>
            </a:xfrm>
            <a:prstGeom prst="rect">
              <a:avLst/>
            </a:prstGeom>
          </p:spPr>
          <p:txBody>
            <a:bodyPr anchor="t" rtlCol="false" tIns="0" lIns="0" bIns="0" rIns="0">
              <a:spAutoFit/>
            </a:bodyPr>
            <a:lstStyle/>
            <a:p>
              <a:pPr algn="ctr">
                <a:lnSpc>
                  <a:spcPts val="3091"/>
                </a:lnSpc>
              </a:pPr>
              <a:r>
                <a:rPr lang="en-US" b="true" sz="2810">
                  <a:solidFill>
                    <a:srgbClr val="664D44"/>
                  </a:solidFill>
                  <a:latin typeface="Montserrat Bold"/>
                  <a:ea typeface="Montserrat Bold"/>
                  <a:cs typeface="Montserrat Bold"/>
                  <a:sym typeface="Montserrat Bold"/>
                </a:rPr>
                <a:t>Proposito:</a:t>
              </a:r>
            </a:p>
          </p:txBody>
        </p:sp>
        <p:sp>
          <p:nvSpPr>
            <p:cNvPr name="TextBox 10" id="10"/>
            <p:cNvSpPr txBox="true"/>
            <p:nvPr/>
          </p:nvSpPr>
          <p:spPr>
            <a:xfrm rot="0">
              <a:off x="488013" y="1250752"/>
              <a:ext cx="5264708" cy="2012520"/>
            </a:xfrm>
            <a:prstGeom prst="rect">
              <a:avLst/>
            </a:prstGeom>
          </p:spPr>
          <p:txBody>
            <a:bodyPr anchor="t" rtlCol="false" tIns="0" lIns="0" bIns="0" rIns="0">
              <a:spAutoFit/>
            </a:bodyPr>
            <a:lstStyle/>
            <a:p>
              <a:pPr algn="l">
                <a:lnSpc>
                  <a:spcPts val="2933"/>
                </a:lnSpc>
              </a:pPr>
              <a:r>
                <a:rPr lang="en-US" sz="2667">
                  <a:solidFill>
                    <a:srgbClr val="664D44"/>
                  </a:solidFill>
                  <a:latin typeface="Montserrat"/>
                  <a:ea typeface="Montserrat"/>
                  <a:cs typeface="Montserrat"/>
                  <a:sym typeface="Montserrat"/>
                </a:rPr>
                <a:t>Ofrecer baja latencia en aplicaciones de alta escala.</a:t>
              </a:r>
            </a:p>
            <a:p>
              <a:pPr algn="l">
                <a:lnSpc>
                  <a:spcPts val="2933"/>
                </a:lnSpc>
              </a:pPr>
            </a:p>
          </p:txBody>
        </p:sp>
      </p:grpSp>
      <p:grpSp>
        <p:nvGrpSpPr>
          <p:cNvPr name="Group 11" id="11"/>
          <p:cNvGrpSpPr/>
          <p:nvPr/>
        </p:nvGrpSpPr>
        <p:grpSpPr>
          <a:xfrm rot="0">
            <a:off x="6289614" y="3684849"/>
            <a:ext cx="4680550" cy="3564808"/>
            <a:chOff x="0" y="0"/>
            <a:chExt cx="6240733" cy="4753078"/>
          </a:xfrm>
        </p:grpSpPr>
        <p:grpSp>
          <p:nvGrpSpPr>
            <p:cNvPr name="Group 12" id="12"/>
            <p:cNvGrpSpPr/>
            <p:nvPr/>
          </p:nvGrpSpPr>
          <p:grpSpPr>
            <a:xfrm rot="0">
              <a:off x="0" y="0"/>
              <a:ext cx="6240733" cy="4753078"/>
              <a:chOff x="0" y="0"/>
              <a:chExt cx="1008825" cy="768343"/>
            </a:xfrm>
          </p:grpSpPr>
          <p:sp>
            <p:nvSpPr>
              <p:cNvPr name="Freeform 13" id="13"/>
              <p:cNvSpPr/>
              <p:nvPr/>
            </p:nvSpPr>
            <p:spPr>
              <a:xfrm flipH="false" flipV="false" rot="0">
                <a:off x="0" y="0"/>
                <a:ext cx="1008825" cy="768343"/>
              </a:xfrm>
              <a:custGeom>
                <a:avLst/>
                <a:gdLst/>
                <a:ahLst/>
                <a:cxnLst/>
                <a:rect r="r" b="b" t="t" l="l"/>
                <a:pathLst>
                  <a:path h="768343" w="1008825">
                    <a:moveTo>
                      <a:pt x="103081" y="0"/>
                    </a:moveTo>
                    <a:lnTo>
                      <a:pt x="905744" y="0"/>
                    </a:lnTo>
                    <a:cubicBezTo>
                      <a:pt x="933083" y="0"/>
                      <a:pt x="959302" y="10860"/>
                      <a:pt x="978633" y="30192"/>
                    </a:cubicBezTo>
                    <a:cubicBezTo>
                      <a:pt x="997965" y="49523"/>
                      <a:pt x="1008825" y="75742"/>
                      <a:pt x="1008825" y="103081"/>
                    </a:cubicBezTo>
                    <a:lnTo>
                      <a:pt x="1008825" y="665262"/>
                    </a:lnTo>
                    <a:cubicBezTo>
                      <a:pt x="1008825" y="692601"/>
                      <a:pt x="997965" y="718820"/>
                      <a:pt x="978633" y="738151"/>
                    </a:cubicBezTo>
                    <a:cubicBezTo>
                      <a:pt x="959302" y="757483"/>
                      <a:pt x="933083" y="768343"/>
                      <a:pt x="905744" y="768343"/>
                    </a:cubicBezTo>
                    <a:lnTo>
                      <a:pt x="103081" y="768343"/>
                    </a:lnTo>
                    <a:cubicBezTo>
                      <a:pt x="75742" y="768343"/>
                      <a:pt x="49523" y="757483"/>
                      <a:pt x="30192" y="738151"/>
                    </a:cubicBezTo>
                    <a:cubicBezTo>
                      <a:pt x="10860" y="718820"/>
                      <a:pt x="0" y="692601"/>
                      <a:pt x="0" y="665262"/>
                    </a:cubicBezTo>
                    <a:lnTo>
                      <a:pt x="0" y="103081"/>
                    </a:lnTo>
                    <a:cubicBezTo>
                      <a:pt x="0" y="75742"/>
                      <a:pt x="10860" y="49523"/>
                      <a:pt x="30192" y="30192"/>
                    </a:cubicBezTo>
                    <a:cubicBezTo>
                      <a:pt x="49523" y="10860"/>
                      <a:pt x="75742" y="0"/>
                      <a:pt x="103081" y="0"/>
                    </a:cubicBezTo>
                    <a:close/>
                  </a:path>
                </a:pathLst>
              </a:custGeom>
              <a:solidFill>
                <a:srgbClr val="B79C84"/>
              </a:solidFill>
            </p:spPr>
          </p:sp>
          <p:sp>
            <p:nvSpPr>
              <p:cNvPr name="TextBox 14" id="14"/>
              <p:cNvSpPr txBox="true"/>
              <p:nvPr/>
            </p:nvSpPr>
            <p:spPr>
              <a:xfrm>
                <a:off x="0" y="19050"/>
                <a:ext cx="1008825" cy="749293"/>
              </a:xfrm>
              <a:prstGeom prst="rect">
                <a:avLst/>
              </a:prstGeom>
            </p:spPr>
            <p:txBody>
              <a:bodyPr anchor="ctr" rtlCol="false" tIns="50800" lIns="50800" bIns="50800" rIns="50800"/>
              <a:lstStyle/>
              <a:p>
                <a:pPr algn="ctr">
                  <a:lnSpc>
                    <a:spcPts val="1845"/>
                  </a:lnSpc>
                </a:pPr>
              </a:p>
            </p:txBody>
          </p:sp>
        </p:grpSp>
        <p:sp>
          <p:nvSpPr>
            <p:cNvPr name="TextBox 15" id="15"/>
            <p:cNvSpPr txBox="true"/>
            <p:nvPr/>
          </p:nvSpPr>
          <p:spPr>
            <a:xfrm rot="0">
              <a:off x="1018772" y="686698"/>
              <a:ext cx="4203190" cy="521612"/>
            </a:xfrm>
            <a:prstGeom prst="rect">
              <a:avLst/>
            </a:prstGeom>
          </p:spPr>
          <p:txBody>
            <a:bodyPr anchor="t" rtlCol="false" tIns="0" lIns="0" bIns="0" rIns="0">
              <a:spAutoFit/>
            </a:bodyPr>
            <a:lstStyle/>
            <a:p>
              <a:pPr algn="ctr">
                <a:lnSpc>
                  <a:spcPts val="3091"/>
                </a:lnSpc>
              </a:pPr>
              <a:r>
                <a:rPr lang="en-US" b="true" sz="2810">
                  <a:solidFill>
                    <a:srgbClr val="664D44"/>
                  </a:solidFill>
                  <a:latin typeface="Montserrat Bold"/>
                  <a:ea typeface="Montserrat Bold"/>
                  <a:cs typeface="Montserrat Bold"/>
                  <a:sym typeface="Montserrat Bold"/>
                </a:rPr>
                <a:t>Usuarios:</a:t>
              </a:r>
            </a:p>
          </p:txBody>
        </p:sp>
        <p:sp>
          <p:nvSpPr>
            <p:cNvPr name="TextBox 16" id="16"/>
            <p:cNvSpPr txBox="true"/>
            <p:nvPr/>
          </p:nvSpPr>
          <p:spPr>
            <a:xfrm rot="0">
              <a:off x="541683" y="1250752"/>
              <a:ext cx="5157366" cy="3502326"/>
            </a:xfrm>
            <a:prstGeom prst="rect">
              <a:avLst/>
            </a:prstGeom>
          </p:spPr>
          <p:txBody>
            <a:bodyPr anchor="t" rtlCol="false" tIns="0" lIns="0" bIns="0" rIns="0">
              <a:spAutoFit/>
            </a:bodyPr>
            <a:lstStyle/>
            <a:p>
              <a:pPr algn="l">
                <a:lnSpc>
                  <a:spcPts val="2933"/>
                </a:lnSpc>
              </a:pPr>
              <a:r>
                <a:rPr lang="en-US" sz="2667">
                  <a:solidFill>
                    <a:srgbClr val="664D44"/>
                  </a:solidFill>
                  <a:latin typeface="Montserrat"/>
                  <a:ea typeface="Montserrat"/>
                  <a:cs typeface="Montserrat"/>
                  <a:sym typeface="Montserrat"/>
                </a:rPr>
                <a:t>Desarrolladores y empresas que requieren aplicaciones con escalabilidad masiva y disponibilidad global.</a:t>
              </a:r>
            </a:p>
            <a:p>
              <a:pPr algn="l">
                <a:lnSpc>
                  <a:spcPts val="2933"/>
                </a:lnSpc>
              </a:pPr>
            </a:p>
          </p:txBody>
        </p:sp>
      </p:grpSp>
      <p:grpSp>
        <p:nvGrpSpPr>
          <p:cNvPr name="Group 17" id="17"/>
          <p:cNvGrpSpPr/>
          <p:nvPr/>
        </p:nvGrpSpPr>
        <p:grpSpPr>
          <a:xfrm rot="0">
            <a:off x="11550527" y="3684849"/>
            <a:ext cx="4349951" cy="3564808"/>
            <a:chOff x="0" y="0"/>
            <a:chExt cx="5799934" cy="4753078"/>
          </a:xfrm>
        </p:grpSpPr>
        <p:grpSp>
          <p:nvGrpSpPr>
            <p:cNvPr name="Group 18" id="18"/>
            <p:cNvGrpSpPr/>
            <p:nvPr/>
          </p:nvGrpSpPr>
          <p:grpSpPr>
            <a:xfrm rot="0">
              <a:off x="0" y="0"/>
              <a:ext cx="5799934" cy="4753078"/>
              <a:chOff x="0" y="0"/>
              <a:chExt cx="1008825" cy="826737"/>
            </a:xfrm>
          </p:grpSpPr>
          <p:sp>
            <p:nvSpPr>
              <p:cNvPr name="Freeform 19" id="19"/>
              <p:cNvSpPr/>
              <p:nvPr/>
            </p:nvSpPr>
            <p:spPr>
              <a:xfrm flipH="false" flipV="false" rot="0">
                <a:off x="0" y="0"/>
                <a:ext cx="1008825" cy="826737"/>
              </a:xfrm>
              <a:custGeom>
                <a:avLst/>
                <a:gdLst/>
                <a:ahLst/>
                <a:cxnLst/>
                <a:rect r="r" b="b" t="t" l="l"/>
                <a:pathLst>
                  <a:path h="826737" w="1008825">
                    <a:moveTo>
                      <a:pt x="101187" y="0"/>
                    </a:moveTo>
                    <a:lnTo>
                      <a:pt x="907638" y="0"/>
                    </a:lnTo>
                    <a:cubicBezTo>
                      <a:pt x="934474" y="0"/>
                      <a:pt x="960212" y="10661"/>
                      <a:pt x="979188" y="29637"/>
                    </a:cubicBezTo>
                    <a:cubicBezTo>
                      <a:pt x="998164" y="48613"/>
                      <a:pt x="1008825" y="74351"/>
                      <a:pt x="1008825" y="101187"/>
                    </a:cubicBezTo>
                    <a:lnTo>
                      <a:pt x="1008825" y="725550"/>
                    </a:lnTo>
                    <a:cubicBezTo>
                      <a:pt x="1008825" y="752387"/>
                      <a:pt x="998164" y="778124"/>
                      <a:pt x="979188" y="797100"/>
                    </a:cubicBezTo>
                    <a:cubicBezTo>
                      <a:pt x="960212" y="816077"/>
                      <a:pt x="934474" y="826737"/>
                      <a:pt x="907638" y="826737"/>
                    </a:cubicBezTo>
                    <a:lnTo>
                      <a:pt x="101187" y="826737"/>
                    </a:lnTo>
                    <a:cubicBezTo>
                      <a:pt x="74351" y="826737"/>
                      <a:pt x="48613" y="816077"/>
                      <a:pt x="29637" y="797100"/>
                    </a:cubicBezTo>
                    <a:cubicBezTo>
                      <a:pt x="10661" y="778124"/>
                      <a:pt x="0" y="752387"/>
                      <a:pt x="0" y="725550"/>
                    </a:cubicBezTo>
                    <a:lnTo>
                      <a:pt x="0" y="101187"/>
                    </a:lnTo>
                    <a:cubicBezTo>
                      <a:pt x="0" y="74351"/>
                      <a:pt x="10661" y="48613"/>
                      <a:pt x="29637" y="29637"/>
                    </a:cubicBezTo>
                    <a:cubicBezTo>
                      <a:pt x="48613" y="10661"/>
                      <a:pt x="74351" y="0"/>
                      <a:pt x="101187" y="0"/>
                    </a:cubicBezTo>
                    <a:close/>
                  </a:path>
                </a:pathLst>
              </a:custGeom>
              <a:solidFill>
                <a:srgbClr val="C9B89A"/>
              </a:solidFill>
            </p:spPr>
          </p:sp>
          <p:sp>
            <p:nvSpPr>
              <p:cNvPr name="TextBox 20" id="20"/>
              <p:cNvSpPr txBox="true"/>
              <p:nvPr/>
            </p:nvSpPr>
            <p:spPr>
              <a:xfrm>
                <a:off x="0" y="19050"/>
                <a:ext cx="1008825" cy="807687"/>
              </a:xfrm>
              <a:prstGeom prst="rect">
                <a:avLst/>
              </a:prstGeom>
            </p:spPr>
            <p:txBody>
              <a:bodyPr anchor="ctr" rtlCol="false" tIns="51751" lIns="51751" bIns="51751" rIns="51751"/>
              <a:lstStyle/>
              <a:p>
                <a:pPr algn="ctr">
                  <a:lnSpc>
                    <a:spcPts val="1845"/>
                  </a:lnSpc>
                </a:pPr>
              </a:p>
            </p:txBody>
          </p:sp>
        </p:grpSp>
        <p:sp>
          <p:nvSpPr>
            <p:cNvPr name="TextBox 21" id="21"/>
            <p:cNvSpPr txBox="true"/>
            <p:nvPr/>
          </p:nvSpPr>
          <p:spPr>
            <a:xfrm rot="0">
              <a:off x="946813" y="623298"/>
              <a:ext cx="3906308" cy="967552"/>
            </a:xfrm>
            <a:prstGeom prst="rect">
              <a:avLst/>
            </a:prstGeom>
          </p:spPr>
          <p:txBody>
            <a:bodyPr anchor="t" rtlCol="false" tIns="0" lIns="0" bIns="0" rIns="0">
              <a:spAutoFit/>
            </a:bodyPr>
            <a:lstStyle/>
            <a:p>
              <a:pPr algn="ctr">
                <a:lnSpc>
                  <a:spcPts val="2873"/>
                </a:lnSpc>
              </a:pPr>
              <a:r>
                <a:rPr lang="en-US" b="true" sz="2611">
                  <a:solidFill>
                    <a:srgbClr val="664D44"/>
                  </a:solidFill>
                  <a:latin typeface="Montserrat Bold"/>
                  <a:ea typeface="Montserrat Bold"/>
                  <a:cs typeface="Montserrat Bold"/>
                  <a:sym typeface="Montserrat Bold"/>
                </a:rPr>
                <a:t>Funcionalidades principales:</a:t>
              </a:r>
            </a:p>
          </p:txBody>
        </p:sp>
        <p:sp>
          <p:nvSpPr>
            <p:cNvPr name="TextBox 22" id="22"/>
            <p:cNvSpPr txBox="true"/>
            <p:nvPr/>
          </p:nvSpPr>
          <p:spPr>
            <a:xfrm rot="0">
              <a:off x="453543" y="1817391"/>
              <a:ext cx="4892848" cy="2330551"/>
            </a:xfrm>
            <a:prstGeom prst="rect">
              <a:avLst/>
            </a:prstGeom>
          </p:spPr>
          <p:txBody>
            <a:bodyPr anchor="t" rtlCol="false" tIns="0" lIns="0" bIns="0" rIns="0">
              <a:spAutoFit/>
            </a:bodyPr>
            <a:lstStyle/>
            <a:p>
              <a:pPr algn="l">
                <a:lnSpc>
                  <a:spcPts val="2726"/>
                </a:lnSpc>
              </a:pPr>
              <a:r>
                <a:rPr lang="en-US" sz="2478">
                  <a:solidFill>
                    <a:srgbClr val="664D44"/>
                  </a:solidFill>
                  <a:latin typeface="Montserrat"/>
                  <a:ea typeface="Montserrat"/>
                  <a:cs typeface="Montserrat"/>
                  <a:sym typeface="Montserrat"/>
                </a:rPr>
                <a:t>Almacenamiento flexible, consultas rápidas, replicación automática y escalado dinámico.</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6ECDF"/>
        </a:solidFill>
      </p:bgPr>
    </p:bg>
    <p:spTree>
      <p:nvGrpSpPr>
        <p:cNvPr id="1" name=""/>
        <p:cNvGrpSpPr/>
        <p:nvPr/>
      </p:nvGrpSpPr>
      <p:grpSpPr>
        <a:xfrm>
          <a:off x="0" y="0"/>
          <a:ext cx="0" cy="0"/>
          <a:chOff x="0" y="0"/>
          <a:chExt cx="0" cy="0"/>
        </a:xfrm>
      </p:grpSpPr>
      <p:sp>
        <p:nvSpPr>
          <p:cNvPr name="Freeform 2" id="2"/>
          <p:cNvSpPr/>
          <p:nvPr/>
        </p:nvSpPr>
        <p:spPr>
          <a:xfrm flipH="false" flipV="false" rot="0">
            <a:off x="-8525015" y="2909605"/>
            <a:ext cx="18659536" cy="16963214"/>
          </a:xfrm>
          <a:custGeom>
            <a:avLst/>
            <a:gdLst/>
            <a:ahLst/>
            <a:cxnLst/>
            <a:rect r="r" b="b" t="t" l="l"/>
            <a:pathLst>
              <a:path h="16963214" w="18659536">
                <a:moveTo>
                  <a:pt x="0" y="0"/>
                </a:moveTo>
                <a:lnTo>
                  <a:pt x="18659536" y="0"/>
                </a:lnTo>
                <a:lnTo>
                  <a:pt x="18659536" y="16963214"/>
                </a:lnTo>
                <a:lnTo>
                  <a:pt x="0" y="16963214"/>
                </a:lnTo>
                <a:lnTo>
                  <a:pt x="0" y="0"/>
                </a:lnTo>
                <a:close/>
              </a:path>
            </a:pathLst>
          </a:custGeom>
          <a:blipFill>
            <a:blip r:embed="rId2">
              <a:alphaModFix amt="29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5187734" y="-4796758"/>
            <a:ext cx="18659536" cy="16963214"/>
          </a:xfrm>
          <a:custGeom>
            <a:avLst/>
            <a:gdLst/>
            <a:ahLst/>
            <a:cxnLst/>
            <a:rect r="r" b="b" t="t" l="l"/>
            <a:pathLst>
              <a:path h="16963214" w="18659536">
                <a:moveTo>
                  <a:pt x="18659536" y="16963214"/>
                </a:moveTo>
                <a:lnTo>
                  <a:pt x="0" y="16963214"/>
                </a:lnTo>
                <a:lnTo>
                  <a:pt x="0" y="0"/>
                </a:lnTo>
                <a:lnTo>
                  <a:pt x="18659536" y="0"/>
                </a:lnTo>
                <a:lnTo>
                  <a:pt x="18659536" y="16963214"/>
                </a:lnTo>
                <a:close/>
              </a:path>
            </a:pathLst>
          </a:custGeom>
          <a:blipFill>
            <a:blip r:embed="rId4">
              <a:alphaModFix amt="18999"/>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5187734" y="2581300"/>
            <a:ext cx="12549453" cy="2255116"/>
          </a:xfrm>
          <a:prstGeom prst="rect">
            <a:avLst/>
          </a:prstGeom>
        </p:spPr>
        <p:txBody>
          <a:bodyPr anchor="t" rtlCol="false" tIns="0" lIns="0" bIns="0" rIns="0">
            <a:spAutoFit/>
          </a:bodyPr>
          <a:lstStyle/>
          <a:p>
            <a:pPr algn="ctr">
              <a:lnSpc>
                <a:spcPts val="6001"/>
              </a:lnSpc>
            </a:pPr>
            <a:r>
              <a:rPr lang="en-US" sz="4286">
                <a:solidFill>
                  <a:srgbClr val="865F59"/>
                </a:solidFill>
                <a:latin typeface="Open Sans"/>
                <a:ea typeface="Open Sans"/>
                <a:cs typeface="Open Sans"/>
                <a:sym typeface="Open Sans"/>
              </a:rPr>
              <a:t>Inicio en enero de 2012 por AWS, pero su base tecnológica proviene del 2007 contribuido por su equipo de ingenieria liderado por Werner Vogels.</a:t>
            </a:r>
          </a:p>
        </p:txBody>
      </p:sp>
      <p:sp>
        <p:nvSpPr>
          <p:cNvPr name="Freeform 5" id="5"/>
          <p:cNvSpPr/>
          <p:nvPr/>
        </p:nvSpPr>
        <p:spPr>
          <a:xfrm flipH="false" flipV="false" rot="0">
            <a:off x="0" y="2909605"/>
            <a:ext cx="4953540" cy="4953540"/>
          </a:xfrm>
          <a:custGeom>
            <a:avLst/>
            <a:gdLst/>
            <a:ahLst/>
            <a:cxnLst/>
            <a:rect r="r" b="b" t="t" l="l"/>
            <a:pathLst>
              <a:path h="4953540" w="4953540">
                <a:moveTo>
                  <a:pt x="0" y="0"/>
                </a:moveTo>
                <a:lnTo>
                  <a:pt x="4953540" y="0"/>
                </a:lnTo>
                <a:lnTo>
                  <a:pt x="4953540" y="4953540"/>
                </a:lnTo>
                <a:lnTo>
                  <a:pt x="0" y="4953540"/>
                </a:lnTo>
                <a:lnTo>
                  <a:pt x="0" y="0"/>
                </a:lnTo>
                <a:close/>
              </a:path>
            </a:pathLst>
          </a:custGeom>
          <a:blipFill>
            <a:blip r:embed="rId6">
              <a:alphaModFix amt="73000"/>
            </a:blip>
            <a:stretch>
              <a:fillRect l="0" t="0" r="0" b="0"/>
            </a:stretch>
          </a:blipFill>
        </p:spPr>
      </p:sp>
      <p:sp>
        <p:nvSpPr>
          <p:cNvPr name="TextBox 6" id="6"/>
          <p:cNvSpPr txBox="true"/>
          <p:nvPr/>
        </p:nvSpPr>
        <p:spPr>
          <a:xfrm rot="0">
            <a:off x="1028700" y="1017047"/>
            <a:ext cx="16230600" cy="1368424"/>
          </a:xfrm>
          <a:prstGeom prst="rect">
            <a:avLst/>
          </a:prstGeom>
        </p:spPr>
        <p:txBody>
          <a:bodyPr anchor="t" rtlCol="false" tIns="0" lIns="0" bIns="0" rIns="0">
            <a:spAutoFit/>
          </a:bodyPr>
          <a:lstStyle/>
          <a:p>
            <a:pPr algn="ctr">
              <a:lnSpc>
                <a:spcPts val="11200"/>
              </a:lnSpc>
            </a:pPr>
            <a:r>
              <a:rPr lang="en-US" b="true" sz="8000">
                <a:solidFill>
                  <a:srgbClr val="806358"/>
                </a:solidFill>
                <a:latin typeface="Open Sans Bold"/>
                <a:ea typeface="Open Sans Bold"/>
                <a:cs typeface="Open Sans Bold"/>
                <a:sym typeface="Open Sans Bold"/>
              </a:rPr>
              <a:t>ORIGEN</a:t>
            </a:r>
          </a:p>
        </p:txBody>
      </p:sp>
      <p:sp>
        <p:nvSpPr>
          <p:cNvPr name="TextBox 7" id="7"/>
          <p:cNvSpPr txBox="true"/>
          <p:nvPr/>
        </p:nvSpPr>
        <p:spPr>
          <a:xfrm rot="0">
            <a:off x="4959151" y="5057775"/>
            <a:ext cx="13328849" cy="3024134"/>
          </a:xfrm>
          <a:prstGeom prst="rect">
            <a:avLst/>
          </a:prstGeom>
        </p:spPr>
        <p:txBody>
          <a:bodyPr anchor="t" rtlCol="false" tIns="0" lIns="0" bIns="0" rIns="0">
            <a:spAutoFit/>
          </a:bodyPr>
          <a:lstStyle/>
          <a:p>
            <a:pPr algn="ctr">
              <a:lnSpc>
                <a:spcPts val="6020"/>
              </a:lnSpc>
            </a:pPr>
            <a:r>
              <a:rPr lang="en-US" sz="4300">
                <a:solidFill>
                  <a:srgbClr val="865F59"/>
                </a:solidFill>
                <a:latin typeface="Open Sans"/>
                <a:ea typeface="Open Sans"/>
                <a:cs typeface="Open Sans"/>
                <a:sym typeface="Open Sans"/>
              </a:rPr>
              <a:t>Amazon se ma</a:t>
            </a:r>
            <a:r>
              <a:rPr lang="en-US" sz="4300">
                <a:solidFill>
                  <a:srgbClr val="865F59"/>
                </a:solidFill>
                <a:latin typeface="Open Sans"/>
                <a:ea typeface="Open Sans"/>
                <a:cs typeface="Open Sans"/>
                <a:sym typeface="Open Sans"/>
              </a:rPr>
              <a:t>nejaba millones de transacciones por segundo en su tienda online, y las bases de datos relacionales tradicionales no podían garantizar una disponibilidad global. </a:t>
            </a:r>
          </a:p>
        </p:txBody>
      </p:sp>
      <p:sp>
        <p:nvSpPr>
          <p:cNvPr name="TextBox 8" id="8"/>
          <p:cNvSpPr txBox="true"/>
          <p:nvPr/>
        </p:nvSpPr>
        <p:spPr>
          <a:xfrm rot="0">
            <a:off x="4798036" y="8281934"/>
            <a:ext cx="13328849" cy="1500312"/>
          </a:xfrm>
          <a:prstGeom prst="rect">
            <a:avLst/>
          </a:prstGeom>
        </p:spPr>
        <p:txBody>
          <a:bodyPr anchor="t" rtlCol="false" tIns="0" lIns="0" bIns="0" rIns="0">
            <a:spAutoFit/>
          </a:bodyPr>
          <a:lstStyle/>
          <a:p>
            <a:pPr algn="ctr">
              <a:lnSpc>
                <a:spcPts val="6020"/>
              </a:lnSpc>
            </a:pPr>
            <a:r>
              <a:rPr lang="en-US" sz="4300">
                <a:solidFill>
                  <a:srgbClr val="865F59"/>
                </a:solidFill>
                <a:latin typeface="Open Sans"/>
                <a:ea typeface="Open Sans"/>
                <a:cs typeface="Open Sans"/>
                <a:sym typeface="Open Sans"/>
              </a:rPr>
              <a:t>Así </a:t>
            </a:r>
            <a:r>
              <a:rPr lang="en-US" sz="4300">
                <a:solidFill>
                  <a:srgbClr val="865F59"/>
                </a:solidFill>
                <a:latin typeface="Open Sans"/>
                <a:ea typeface="Open Sans"/>
                <a:cs typeface="Open Sans"/>
                <a:sym typeface="Open Sans"/>
              </a:rPr>
              <a:t>nació Amazon DynamoDB como una base de datos NoSQL completamente gestionada.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2028" r="0" b="-82028"/>
            </a:stretch>
          </a:blipFill>
        </p:spPr>
      </p:sp>
      <p:grpSp>
        <p:nvGrpSpPr>
          <p:cNvPr name="Group 3" id="3"/>
          <p:cNvGrpSpPr>
            <a:grpSpLocks noChangeAspect="true"/>
          </p:cNvGrpSpPr>
          <p:nvPr/>
        </p:nvGrpSpPr>
        <p:grpSpPr>
          <a:xfrm rot="0">
            <a:off x="11979501" y="205158"/>
            <a:ext cx="4666977" cy="4820054"/>
            <a:chOff x="0" y="0"/>
            <a:chExt cx="6350000" cy="6558280"/>
          </a:xfrm>
        </p:grpSpPr>
        <p:sp>
          <p:nvSpPr>
            <p:cNvPr name="Freeform 4" id="4"/>
            <p:cNvSpPr/>
            <p:nvPr/>
          </p:nvSpPr>
          <p:spPr>
            <a:xfrm flipH="false" flipV="false" rot="0">
              <a:off x="74930" y="74930"/>
              <a:ext cx="6200140" cy="6408420"/>
            </a:xfrm>
            <a:custGeom>
              <a:avLst/>
              <a:gdLst/>
              <a:ahLst/>
              <a:cxnLst/>
              <a:rect r="r" b="b" t="t" l="l"/>
              <a:pathLst>
                <a:path h="6408420" w="620014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3"/>
              <a:stretch>
                <a:fillRect l="-27519" t="0" r="-27519" b="0"/>
              </a:stretch>
            </a:blipFill>
          </p:spPr>
        </p:sp>
        <p:sp>
          <p:nvSpPr>
            <p:cNvPr name="Freeform 5" id="5"/>
            <p:cNvSpPr/>
            <p:nvPr/>
          </p:nvSpPr>
          <p:spPr>
            <a:xfrm flipH="false" flipV="false" rot="0">
              <a:off x="0" y="0"/>
              <a:ext cx="6350000" cy="6558280"/>
            </a:xfrm>
            <a:custGeom>
              <a:avLst/>
              <a:gdLst/>
              <a:ahLst/>
              <a:cxnLst/>
              <a:rect r="r" b="b" t="t" l="l"/>
              <a:pathLst>
                <a:path h="6558280" w="635000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AC897C"/>
            </a:solidFill>
          </p:spPr>
        </p:sp>
      </p:grpSp>
      <p:grpSp>
        <p:nvGrpSpPr>
          <p:cNvPr name="Group 6" id="6"/>
          <p:cNvGrpSpPr>
            <a:grpSpLocks noChangeAspect="true"/>
          </p:cNvGrpSpPr>
          <p:nvPr/>
        </p:nvGrpSpPr>
        <p:grpSpPr>
          <a:xfrm rot="0">
            <a:off x="11979501" y="5261788"/>
            <a:ext cx="4666977" cy="4820054"/>
            <a:chOff x="0" y="0"/>
            <a:chExt cx="6350000" cy="6558280"/>
          </a:xfrm>
        </p:grpSpPr>
        <p:sp>
          <p:nvSpPr>
            <p:cNvPr name="Freeform 7" id="7"/>
            <p:cNvSpPr/>
            <p:nvPr/>
          </p:nvSpPr>
          <p:spPr>
            <a:xfrm flipH="false" flipV="false" rot="0">
              <a:off x="74930" y="74930"/>
              <a:ext cx="6200140" cy="6408420"/>
            </a:xfrm>
            <a:custGeom>
              <a:avLst/>
              <a:gdLst/>
              <a:ahLst/>
              <a:cxnLst/>
              <a:rect r="r" b="b" t="t" l="l"/>
              <a:pathLst>
                <a:path h="6408420" w="620014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4"/>
              <a:stretch>
                <a:fillRect l="-27495" t="0" r="-27495" b="0"/>
              </a:stretch>
            </a:blipFill>
          </p:spPr>
        </p:sp>
        <p:sp>
          <p:nvSpPr>
            <p:cNvPr name="Freeform 8" id="8"/>
            <p:cNvSpPr/>
            <p:nvPr/>
          </p:nvSpPr>
          <p:spPr>
            <a:xfrm flipH="false" flipV="false" rot="0">
              <a:off x="0" y="0"/>
              <a:ext cx="6350000" cy="6558280"/>
            </a:xfrm>
            <a:custGeom>
              <a:avLst/>
              <a:gdLst/>
              <a:ahLst/>
              <a:cxnLst/>
              <a:rect r="r" b="b" t="t" l="l"/>
              <a:pathLst>
                <a:path h="6558280" w="635000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AC897C"/>
            </a:solidFill>
          </p:spPr>
        </p:sp>
      </p:grpSp>
      <p:sp>
        <p:nvSpPr>
          <p:cNvPr name="TextBox 9" id="9"/>
          <p:cNvSpPr txBox="true"/>
          <p:nvPr/>
        </p:nvSpPr>
        <p:spPr>
          <a:xfrm rot="0">
            <a:off x="843467" y="918657"/>
            <a:ext cx="10860384" cy="1083917"/>
          </a:xfrm>
          <a:prstGeom prst="rect">
            <a:avLst/>
          </a:prstGeom>
        </p:spPr>
        <p:txBody>
          <a:bodyPr anchor="t" rtlCol="false" tIns="0" lIns="0" bIns="0" rIns="0">
            <a:spAutoFit/>
          </a:bodyPr>
          <a:lstStyle/>
          <a:p>
            <a:pPr algn="ctr">
              <a:lnSpc>
                <a:spcPts val="8856"/>
              </a:lnSpc>
            </a:pPr>
            <a:r>
              <a:rPr lang="en-US" b="true" sz="6326">
                <a:solidFill>
                  <a:srgbClr val="806358"/>
                </a:solidFill>
                <a:latin typeface="Open Sans Bold"/>
                <a:ea typeface="Open Sans Bold"/>
                <a:cs typeface="Open Sans Bold"/>
                <a:sym typeface="Open Sans Bold"/>
              </a:rPr>
              <a:t>CARACTERÍSTICAS</a:t>
            </a:r>
          </a:p>
        </p:txBody>
      </p:sp>
      <p:grpSp>
        <p:nvGrpSpPr>
          <p:cNvPr name="Group 10" id="10"/>
          <p:cNvGrpSpPr/>
          <p:nvPr/>
        </p:nvGrpSpPr>
        <p:grpSpPr>
          <a:xfrm rot="0">
            <a:off x="843467" y="2745524"/>
            <a:ext cx="10905783" cy="1420293"/>
            <a:chOff x="0" y="0"/>
            <a:chExt cx="2474703" cy="322288"/>
          </a:xfrm>
        </p:grpSpPr>
        <p:sp>
          <p:nvSpPr>
            <p:cNvPr name="Freeform 11" id="11"/>
            <p:cNvSpPr/>
            <p:nvPr/>
          </p:nvSpPr>
          <p:spPr>
            <a:xfrm flipH="false" flipV="false" rot="0">
              <a:off x="0" y="0"/>
              <a:ext cx="2474703" cy="322288"/>
            </a:xfrm>
            <a:custGeom>
              <a:avLst/>
              <a:gdLst/>
              <a:ahLst/>
              <a:cxnLst/>
              <a:rect r="r" b="b" t="t" l="l"/>
              <a:pathLst>
                <a:path h="322288" w="2474703">
                  <a:moveTo>
                    <a:pt x="36204" y="0"/>
                  </a:moveTo>
                  <a:lnTo>
                    <a:pt x="2438499" y="0"/>
                  </a:lnTo>
                  <a:cubicBezTo>
                    <a:pt x="2448101" y="0"/>
                    <a:pt x="2457310" y="3814"/>
                    <a:pt x="2464099" y="10604"/>
                  </a:cubicBezTo>
                  <a:cubicBezTo>
                    <a:pt x="2470889" y="17394"/>
                    <a:pt x="2474703" y="26602"/>
                    <a:pt x="2474703" y="36204"/>
                  </a:cubicBezTo>
                  <a:lnTo>
                    <a:pt x="2474703" y="286084"/>
                  </a:lnTo>
                  <a:cubicBezTo>
                    <a:pt x="2474703" y="306079"/>
                    <a:pt x="2458494" y="322288"/>
                    <a:pt x="2438499" y="322288"/>
                  </a:cubicBezTo>
                  <a:lnTo>
                    <a:pt x="36204" y="322288"/>
                  </a:lnTo>
                  <a:cubicBezTo>
                    <a:pt x="26602" y="322288"/>
                    <a:pt x="17394" y="318474"/>
                    <a:pt x="10604" y="311684"/>
                  </a:cubicBezTo>
                  <a:cubicBezTo>
                    <a:pt x="3814" y="304894"/>
                    <a:pt x="0" y="295686"/>
                    <a:pt x="0" y="286084"/>
                  </a:cubicBezTo>
                  <a:lnTo>
                    <a:pt x="0" y="36204"/>
                  </a:lnTo>
                  <a:cubicBezTo>
                    <a:pt x="0" y="26602"/>
                    <a:pt x="3814" y="17394"/>
                    <a:pt x="10604" y="10604"/>
                  </a:cubicBezTo>
                  <a:cubicBezTo>
                    <a:pt x="17394" y="3814"/>
                    <a:pt x="26602" y="0"/>
                    <a:pt x="36204" y="0"/>
                  </a:cubicBezTo>
                  <a:close/>
                </a:path>
              </a:pathLst>
            </a:custGeom>
            <a:solidFill>
              <a:srgbClr val="FFFFFF"/>
            </a:solidFill>
          </p:spPr>
        </p:sp>
        <p:sp>
          <p:nvSpPr>
            <p:cNvPr name="TextBox 12" id="12"/>
            <p:cNvSpPr txBox="true"/>
            <p:nvPr/>
          </p:nvSpPr>
          <p:spPr>
            <a:xfrm>
              <a:off x="0" y="19050"/>
              <a:ext cx="2474703" cy="303238"/>
            </a:xfrm>
            <a:prstGeom prst="rect">
              <a:avLst/>
            </a:prstGeom>
          </p:spPr>
          <p:txBody>
            <a:bodyPr anchor="ctr" rtlCol="false" tIns="50800" lIns="50800" bIns="50800" rIns="50800"/>
            <a:lstStyle/>
            <a:p>
              <a:pPr algn="ctr">
                <a:lnSpc>
                  <a:spcPts val="1845"/>
                </a:lnSpc>
              </a:pPr>
            </a:p>
          </p:txBody>
        </p:sp>
      </p:grpSp>
      <p:sp>
        <p:nvSpPr>
          <p:cNvPr name="TextBox 13" id="13"/>
          <p:cNvSpPr txBox="true"/>
          <p:nvPr/>
        </p:nvSpPr>
        <p:spPr>
          <a:xfrm rot="0">
            <a:off x="1035611" y="3033841"/>
            <a:ext cx="3330473" cy="872234"/>
          </a:xfrm>
          <a:prstGeom prst="rect">
            <a:avLst/>
          </a:prstGeom>
        </p:spPr>
        <p:txBody>
          <a:bodyPr anchor="t" rtlCol="false" tIns="0" lIns="0" bIns="0" rIns="0">
            <a:spAutoFit/>
          </a:bodyPr>
          <a:lstStyle/>
          <a:p>
            <a:pPr algn="ctr">
              <a:lnSpc>
                <a:spcPts val="3464"/>
              </a:lnSpc>
            </a:pPr>
            <a:r>
              <a:rPr lang="en-US" b="true" sz="3149">
                <a:solidFill>
                  <a:srgbClr val="806358"/>
                </a:solidFill>
                <a:latin typeface="Montserrat Bold"/>
                <a:ea typeface="Montserrat Bold"/>
                <a:cs typeface="Montserrat Bold"/>
                <a:sym typeface="Montserrat Bold"/>
              </a:rPr>
              <a:t>Modelo de datos:</a:t>
            </a:r>
          </a:p>
        </p:txBody>
      </p:sp>
      <p:sp>
        <p:nvSpPr>
          <p:cNvPr name="TextBox 14" id="14"/>
          <p:cNvSpPr txBox="true"/>
          <p:nvPr/>
        </p:nvSpPr>
        <p:spPr>
          <a:xfrm rot="0">
            <a:off x="3450006" y="3123653"/>
            <a:ext cx="8299245" cy="787112"/>
          </a:xfrm>
          <a:prstGeom prst="rect">
            <a:avLst/>
          </a:prstGeom>
        </p:spPr>
        <p:txBody>
          <a:bodyPr anchor="t" rtlCol="false" tIns="0" lIns="0" bIns="0" rIns="0">
            <a:spAutoFit/>
          </a:bodyPr>
          <a:lstStyle/>
          <a:p>
            <a:pPr algn="ctr">
              <a:lnSpc>
                <a:spcPts val="3146"/>
              </a:lnSpc>
              <a:spcBef>
                <a:spcPct val="0"/>
              </a:spcBef>
            </a:pPr>
            <a:r>
              <a:rPr lang="en-US" sz="2860">
                <a:solidFill>
                  <a:srgbClr val="806358"/>
                </a:solidFill>
                <a:latin typeface="Montserrat"/>
                <a:ea typeface="Montserrat"/>
                <a:cs typeface="Montserrat"/>
                <a:sym typeface="Montserrat"/>
              </a:rPr>
              <a:t>Tipo NoSQL, es decir, clave-valor y documentos JSON</a:t>
            </a:r>
          </a:p>
        </p:txBody>
      </p:sp>
      <p:grpSp>
        <p:nvGrpSpPr>
          <p:cNvPr name="Group 15" id="15"/>
          <p:cNvGrpSpPr/>
          <p:nvPr/>
        </p:nvGrpSpPr>
        <p:grpSpPr>
          <a:xfrm rot="0">
            <a:off x="959673" y="4802190"/>
            <a:ext cx="10905783" cy="1420293"/>
            <a:chOff x="0" y="0"/>
            <a:chExt cx="2474703" cy="322288"/>
          </a:xfrm>
        </p:grpSpPr>
        <p:sp>
          <p:nvSpPr>
            <p:cNvPr name="Freeform 16" id="16"/>
            <p:cNvSpPr/>
            <p:nvPr/>
          </p:nvSpPr>
          <p:spPr>
            <a:xfrm flipH="false" flipV="false" rot="0">
              <a:off x="0" y="0"/>
              <a:ext cx="2474703" cy="322288"/>
            </a:xfrm>
            <a:custGeom>
              <a:avLst/>
              <a:gdLst/>
              <a:ahLst/>
              <a:cxnLst/>
              <a:rect r="r" b="b" t="t" l="l"/>
              <a:pathLst>
                <a:path h="322288" w="2474703">
                  <a:moveTo>
                    <a:pt x="36204" y="0"/>
                  </a:moveTo>
                  <a:lnTo>
                    <a:pt x="2438499" y="0"/>
                  </a:lnTo>
                  <a:cubicBezTo>
                    <a:pt x="2448101" y="0"/>
                    <a:pt x="2457310" y="3814"/>
                    <a:pt x="2464099" y="10604"/>
                  </a:cubicBezTo>
                  <a:cubicBezTo>
                    <a:pt x="2470889" y="17394"/>
                    <a:pt x="2474703" y="26602"/>
                    <a:pt x="2474703" y="36204"/>
                  </a:cubicBezTo>
                  <a:lnTo>
                    <a:pt x="2474703" y="286084"/>
                  </a:lnTo>
                  <a:cubicBezTo>
                    <a:pt x="2474703" y="306079"/>
                    <a:pt x="2458494" y="322288"/>
                    <a:pt x="2438499" y="322288"/>
                  </a:cubicBezTo>
                  <a:lnTo>
                    <a:pt x="36204" y="322288"/>
                  </a:lnTo>
                  <a:cubicBezTo>
                    <a:pt x="26602" y="322288"/>
                    <a:pt x="17394" y="318474"/>
                    <a:pt x="10604" y="311684"/>
                  </a:cubicBezTo>
                  <a:cubicBezTo>
                    <a:pt x="3814" y="304894"/>
                    <a:pt x="0" y="295686"/>
                    <a:pt x="0" y="286084"/>
                  </a:cubicBezTo>
                  <a:lnTo>
                    <a:pt x="0" y="36204"/>
                  </a:lnTo>
                  <a:cubicBezTo>
                    <a:pt x="0" y="26602"/>
                    <a:pt x="3814" y="17394"/>
                    <a:pt x="10604" y="10604"/>
                  </a:cubicBezTo>
                  <a:cubicBezTo>
                    <a:pt x="17394" y="3814"/>
                    <a:pt x="26602" y="0"/>
                    <a:pt x="36204" y="0"/>
                  </a:cubicBezTo>
                  <a:close/>
                </a:path>
              </a:pathLst>
            </a:custGeom>
            <a:solidFill>
              <a:srgbClr val="FFFFFF"/>
            </a:solidFill>
          </p:spPr>
        </p:sp>
        <p:sp>
          <p:nvSpPr>
            <p:cNvPr name="TextBox 17" id="17"/>
            <p:cNvSpPr txBox="true"/>
            <p:nvPr/>
          </p:nvSpPr>
          <p:spPr>
            <a:xfrm>
              <a:off x="0" y="19050"/>
              <a:ext cx="2474703" cy="303238"/>
            </a:xfrm>
            <a:prstGeom prst="rect">
              <a:avLst/>
            </a:prstGeom>
          </p:spPr>
          <p:txBody>
            <a:bodyPr anchor="ctr" rtlCol="false" tIns="50800" lIns="50800" bIns="50800" rIns="50800"/>
            <a:lstStyle/>
            <a:p>
              <a:pPr algn="ctr">
                <a:lnSpc>
                  <a:spcPts val="1845"/>
                </a:lnSpc>
              </a:pPr>
            </a:p>
          </p:txBody>
        </p:sp>
      </p:grpSp>
      <p:sp>
        <p:nvSpPr>
          <p:cNvPr name="TextBox 18" id="18"/>
          <p:cNvSpPr txBox="true"/>
          <p:nvPr/>
        </p:nvSpPr>
        <p:spPr>
          <a:xfrm rot="0">
            <a:off x="1060754" y="5300199"/>
            <a:ext cx="3512597" cy="458027"/>
          </a:xfrm>
          <a:prstGeom prst="rect">
            <a:avLst/>
          </a:prstGeom>
        </p:spPr>
        <p:txBody>
          <a:bodyPr anchor="t" rtlCol="false" tIns="0" lIns="0" bIns="0" rIns="0">
            <a:spAutoFit/>
          </a:bodyPr>
          <a:lstStyle/>
          <a:p>
            <a:pPr algn="ctr">
              <a:lnSpc>
                <a:spcPts val="3653"/>
              </a:lnSpc>
            </a:pPr>
            <a:r>
              <a:rPr lang="en-US" b="true" sz="3321">
                <a:solidFill>
                  <a:srgbClr val="806358"/>
                </a:solidFill>
                <a:latin typeface="Montserrat Bold"/>
                <a:ea typeface="Montserrat Bold"/>
                <a:cs typeface="Montserrat Bold"/>
                <a:sym typeface="Montserrat Bold"/>
              </a:rPr>
              <a:t>Integración:</a:t>
            </a:r>
          </a:p>
        </p:txBody>
      </p:sp>
      <p:sp>
        <p:nvSpPr>
          <p:cNvPr name="TextBox 19" id="19"/>
          <p:cNvSpPr txBox="true"/>
          <p:nvPr/>
        </p:nvSpPr>
        <p:spPr>
          <a:xfrm rot="0">
            <a:off x="4228563" y="5152391"/>
            <a:ext cx="7178855" cy="744117"/>
          </a:xfrm>
          <a:prstGeom prst="rect">
            <a:avLst/>
          </a:prstGeom>
        </p:spPr>
        <p:txBody>
          <a:bodyPr anchor="t" rtlCol="false" tIns="0" lIns="0" bIns="0" rIns="0">
            <a:spAutoFit/>
          </a:bodyPr>
          <a:lstStyle/>
          <a:p>
            <a:pPr algn="ctr">
              <a:lnSpc>
                <a:spcPts val="2980"/>
              </a:lnSpc>
              <a:spcBef>
                <a:spcPct val="0"/>
              </a:spcBef>
            </a:pPr>
            <a:r>
              <a:rPr lang="en-US" sz="2709">
                <a:solidFill>
                  <a:srgbClr val="806358"/>
                </a:solidFill>
                <a:latin typeface="Montserrat"/>
                <a:ea typeface="Montserrat"/>
                <a:cs typeface="Montserrat"/>
                <a:sym typeface="Montserrat"/>
              </a:rPr>
              <a:t>Funciona con otros servicios de AWS como  Lambda, S3 y kinesis </a:t>
            </a:r>
          </a:p>
        </p:txBody>
      </p:sp>
      <p:grpSp>
        <p:nvGrpSpPr>
          <p:cNvPr name="Group 20" id="20"/>
          <p:cNvGrpSpPr/>
          <p:nvPr/>
        </p:nvGrpSpPr>
        <p:grpSpPr>
          <a:xfrm rot="0">
            <a:off x="959673" y="6961668"/>
            <a:ext cx="10789578" cy="1420293"/>
            <a:chOff x="0" y="0"/>
            <a:chExt cx="2448334" cy="322288"/>
          </a:xfrm>
        </p:grpSpPr>
        <p:sp>
          <p:nvSpPr>
            <p:cNvPr name="Freeform 21" id="21"/>
            <p:cNvSpPr/>
            <p:nvPr/>
          </p:nvSpPr>
          <p:spPr>
            <a:xfrm flipH="false" flipV="false" rot="0">
              <a:off x="0" y="0"/>
              <a:ext cx="2448334" cy="322288"/>
            </a:xfrm>
            <a:custGeom>
              <a:avLst/>
              <a:gdLst/>
              <a:ahLst/>
              <a:cxnLst/>
              <a:rect r="r" b="b" t="t" l="l"/>
              <a:pathLst>
                <a:path h="322288" w="2448334">
                  <a:moveTo>
                    <a:pt x="36594" y="0"/>
                  </a:moveTo>
                  <a:lnTo>
                    <a:pt x="2411740" y="0"/>
                  </a:lnTo>
                  <a:cubicBezTo>
                    <a:pt x="2421445" y="0"/>
                    <a:pt x="2430753" y="3855"/>
                    <a:pt x="2437616" y="10718"/>
                  </a:cubicBezTo>
                  <a:cubicBezTo>
                    <a:pt x="2444479" y="17581"/>
                    <a:pt x="2448334" y="26889"/>
                    <a:pt x="2448334" y="36594"/>
                  </a:cubicBezTo>
                  <a:lnTo>
                    <a:pt x="2448334" y="285694"/>
                  </a:lnTo>
                  <a:cubicBezTo>
                    <a:pt x="2448334" y="295399"/>
                    <a:pt x="2444479" y="304707"/>
                    <a:pt x="2437616" y="311570"/>
                  </a:cubicBezTo>
                  <a:cubicBezTo>
                    <a:pt x="2430753" y="318433"/>
                    <a:pt x="2421445" y="322288"/>
                    <a:pt x="2411740" y="322288"/>
                  </a:cubicBezTo>
                  <a:lnTo>
                    <a:pt x="36594" y="322288"/>
                  </a:lnTo>
                  <a:cubicBezTo>
                    <a:pt x="26889" y="322288"/>
                    <a:pt x="17581" y="318433"/>
                    <a:pt x="10718" y="311570"/>
                  </a:cubicBezTo>
                  <a:cubicBezTo>
                    <a:pt x="3855" y="304707"/>
                    <a:pt x="0" y="295399"/>
                    <a:pt x="0" y="285694"/>
                  </a:cubicBezTo>
                  <a:lnTo>
                    <a:pt x="0" y="36594"/>
                  </a:lnTo>
                  <a:cubicBezTo>
                    <a:pt x="0" y="26889"/>
                    <a:pt x="3855" y="17581"/>
                    <a:pt x="10718" y="10718"/>
                  </a:cubicBezTo>
                  <a:cubicBezTo>
                    <a:pt x="17581" y="3855"/>
                    <a:pt x="26889" y="0"/>
                    <a:pt x="36594" y="0"/>
                  </a:cubicBezTo>
                  <a:close/>
                </a:path>
              </a:pathLst>
            </a:custGeom>
            <a:solidFill>
              <a:srgbClr val="FFFFFF"/>
            </a:solidFill>
          </p:spPr>
        </p:sp>
        <p:sp>
          <p:nvSpPr>
            <p:cNvPr name="TextBox 22" id="22"/>
            <p:cNvSpPr txBox="true"/>
            <p:nvPr/>
          </p:nvSpPr>
          <p:spPr>
            <a:xfrm>
              <a:off x="0" y="19050"/>
              <a:ext cx="2448334" cy="303238"/>
            </a:xfrm>
            <a:prstGeom prst="rect">
              <a:avLst/>
            </a:prstGeom>
          </p:spPr>
          <p:txBody>
            <a:bodyPr anchor="ctr" rtlCol="false" tIns="50800" lIns="50800" bIns="50800" rIns="50800"/>
            <a:lstStyle/>
            <a:p>
              <a:pPr algn="ctr">
                <a:lnSpc>
                  <a:spcPts val="1845"/>
                </a:lnSpc>
              </a:pPr>
            </a:p>
          </p:txBody>
        </p:sp>
      </p:grpSp>
      <p:sp>
        <p:nvSpPr>
          <p:cNvPr name="TextBox 23" id="23"/>
          <p:cNvSpPr txBox="true"/>
          <p:nvPr/>
        </p:nvSpPr>
        <p:spPr>
          <a:xfrm rot="0">
            <a:off x="1289336" y="7491500"/>
            <a:ext cx="2823021" cy="379680"/>
          </a:xfrm>
          <a:prstGeom prst="rect">
            <a:avLst/>
          </a:prstGeom>
        </p:spPr>
        <p:txBody>
          <a:bodyPr anchor="t" rtlCol="false" tIns="0" lIns="0" bIns="0" rIns="0">
            <a:spAutoFit/>
          </a:bodyPr>
          <a:lstStyle/>
          <a:p>
            <a:pPr algn="ctr">
              <a:lnSpc>
                <a:spcPts val="2936"/>
              </a:lnSpc>
            </a:pPr>
            <a:r>
              <a:rPr lang="en-US" b="true" sz="2669">
                <a:solidFill>
                  <a:srgbClr val="806358"/>
                </a:solidFill>
                <a:latin typeface="Montserrat Bold"/>
                <a:ea typeface="Montserrat Bold"/>
                <a:cs typeface="Montserrat Bold"/>
                <a:sym typeface="Montserrat Bold"/>
              </a:rPr>
              <a:t>Diferenciador:</a:t>
            </a:r>
          </a:p>
        </p:txBody>
      </p:sp>
      <p:sp>
        <p:nvSpPr>
          <p:cNvPr name="TextBox 24" id="24"/>
          <p:cNvSpPr txBox="true"/>
          <p:nvPr/>
        </p:nvSpPr>
        <p:spPr>
          <a:xfrm rot="0">
            <a:off x="4206895" y="7314093"/>
            <a:ext cx="6785466" cy="709122"/>
          </a:xfrm>
          <a:prstGeom prst="rect">
            <a:avLst/>
          </a:prstGeom>
        </p:spPr>
        <p:txBody>
          <a:bodyPr anchor="t" rtlCol="false" tIns="0" lIns="0" bIns="0" rIns="0">
            <a:spAutoFit/>
          </a:bodyPr>
          <a:lstStyle/>
          <a:p>
            <a:pPr algn="ctr">
              <a:lnSpc>
                <a:spcPts val="2845"/>
              </a:lnSpc>
              <a:spcBef>
                <a:spcPct val="0"/>
              </a:spcBef>
            </a:pPr>
            <a:r>
              <a:rPr lang="en-US" sz="2586">
                <a:solidFill>
                  <a:srgbClr val="806358"/>
                </a:solidFill>
                <a:latin typeface="Montserrat"/>
                <a:ea typeface="Montserrat"/>
                <a:cs typeface="Montserrat"/>
                <a:sym typeface="Montserrat"/>
              </a:rPr>
              <a:t>Permite millones de solicitudes por segundo a escala global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6ECDF"/>
        </a:solidFill>
      </p:bgPr>
    </p:bg>
    <p:spTree>
      <p:nvGrpSpPr>
        <p:cNvPr id="1" name=""/>
        <p:cNvGrpSpPr/>
        <p:nvPr/>
      </p:nvGrpSpPr>
      <p:grpSpPr>
        <a:xfrm>
          <a:off x="0" y="0"/>
          <a:ext cx="0" cy="0"/>
          <a:chOff x="0" y="0"/>
          <a:chExt cx="0" cy="0"/>
        </a:xfrm>
      </p:grpSpPr>
      <p:sp>
        <p:nvSpPr>
          <p:cNvPr name="TextBox 2" id="2"/>
          <p:cNvSpPr txBox="true"/>
          <p:nvPr/>
        </p:nvSpPr>
        <p:spPr>
          <a:xfrm rot="0">
            <a:off x="1028700" y="1055147"/>
            <a:ext cx="16230600" cy="1028700"/>
          </a:xfrm>
          <a:prstGeom prst="rect">
            <a:avLst/>
          </a:prstGeom>
        </p:spPr>
        <p:txBody>
          <a:bodyPr anchor="t" rtlCol="false" tIns="0" lIns="0" bIns="0" rIns="0">
            <a:spAutoFit/>
          </a:bodyPr>
          <a:lstStyle/>
          <a:p>
            <a:pPr algn="ctr">
              <a:lnSpc>
                <a:spcPts val="8400"/>
              </a:lnSpc>
            </a:pPr>
            <a:r>
              <a:rPr lang="en-US" b="true" sz="6000">
                <a:solidFill>
                  <a:srgbClr val="806358"/>
                </a:solidFill>
                <a:latin typeface="Open Sans Bold"/>
                <a:ea typeface="Open Sans Bold"/>
                <a:cs typeface="Open Sans Bold"/>
                <a:sym typeface="Open Sans Bold"/>
              </a:rPr>
              <a:t>ANÁLI</a:t>
            </a:r>
            <a:r>
              <a:rPr lang="en-US" b="true" sz="6000">
                <a:solidFill>
                  <a:srgbClr val="806358"/>
                </a:solidFill>
                <a:latin typeface="Open Sans Bold"/>
                <a:ea typeface="Open Sans Bold"/>
                <a:cs typeface="Open Sans Bold"/>
                <a:sym typeface="Open Sans Bold"/>
              </a:rPr>
              <a:t>SIS DE FUNCIONES DEL SMBD</a:t>
            </a:r>
          </a:p>
        </p:txBody>
      </p:sp>
      <p:grpSp>
        <p:nvGrpSpPr>
          <p:cNvPr name="Group 3" id="3"/>
          <p:cNvGrpSpPr/>
          <p:nvPr/>
        </p:nvGrpSpPr>
        <p:grpSpPr>
          <a:xfrm rot="0">
            <a:off x="488266" y="2302930"/>
            <a:ext cx="4996927" cy="7594255"/>
            <a:chOff x="0" y="0"/>
            <a:chExt cx="1133886" cy="1723263"/>
          </a:xfrm>
        </p:grpSpPr>
        <p:sp>
          <p:nvSpPr>
            <p:cNvPr name="Freeform 4" id="4"/>
            <p:cNvSpPr/>
            <p:nvPr/>
          </p:nvSpPr>
          <p:spPr>
            <a:xfrm flipH="false" flipV="false" rot="0">
              <a:off x="0" y="0"/>
              <a:ext cx="1133886" cy="1723262"/>
            </a:xfrm>
            <a:custGeom>
              <a:avLst/>
              <a:gdLst/>
              <a:ahLst/>
              <a:cxnLst/>
              <a:rect r="r" b="b" t="t" l="l"/>
              <a:pathLst>
                <a:path h="1723262" w="1133886">
                  <a:moveTo>
                    <a:pt x="79016" y="0"/>
                  </a:moveTo>
                  <a:lnTo>
                    <a:pt x="1054870" y="0"/>
                  </a:lnTo>
                  <a:cubicBezTo>
                    <a:pt x="1098509" y="0"/>
                    <a:pt x="1133886" y="35377"/>
                    <a:pt x="1133886" y="79016"/>
                  </a:cubicBezTo>
                  <a:lnTo>
                    <a:pt x="1133886" y="1644246"/>
                  </a:lnTo>
                  <a:cubicBezTo>
                    <a:pt x="1133886" y="1687886"/>
                    <a:pt x="1098509" y="1723262"/>
                    <a:pt x="1054870" y="1723262"/>
                  </a:cubicBezTo>
                  <a:lnTo>
                    <a:pt x="79016" y="1723262"/>
                  </a:lnTo>
                  <a:cubicBezTo>
                    <a:pt x="35377" y="1723262"/>
                    <a:pt x="0" y="1687886"/>
                    <a:pt x="0" y="1644246"/>
                  </a:cubicBezTo>
                  <a:lnTo>
                    <a:pt x="0" y="79016"/>
                  </a:lnTo>
                  <a:cubicBezTo>
                    <a:pt x="0" y="35377"/>
                    <a:pt x="35377" y="0"/>
                    <a:pt x="79016" y="0"/>
                  </a:cubicBezTo>
                  <a:close/>
                </a:path>
              </a:pathLst>
            </a:custGeom>
            <a:solidFill>
              <a:srgbClr val="E3D2BE"/>
            </a:solidFill>
          </p:spPr>
        </p:sp>
        <p:sp>
          <p:nvSpPr>
            <p:cNvPr name="TextBox 5" id="5"/>
            <p:cNvSpPr txBox="true"/>
            <p:nvPr/>
          </p:nvSpPr>
          <p:spPr>
            <a:xfrm>
              <a:off x="0" y="19050"/>
              <a:ext cx="1133886" cy="1704213"/>
            </a:xfrm>
            <a:prstGeom prst="rect">
              <a:avLst/>
            </a:prstGeom>
          </p:spPr>
          <p:txBody>
            <a:bodyPr anchor="ctr" rtlCol="false" tIns="50800" lIns="50800" bIns="50800" rIns="50800"/>
            <a:lstStyle/>
            <a:p>
              <a:pPr algn="ctr">
                <a:lnSpc>
                  <a:spcPts val="1845"/>
                </a:lnSpc>
              </a:pPr>
            </a:p>
          </p:txBody>
        </p:sp>
      </p:grpSp>
      <p:sp>
        <p:nvSpPr>
          <p:cNvPr name="TextBox 6" id="6"/>
          <p:cNvSpPr txBox="true"/>
          <p:nvPr/>
        </p:nvSpPr>
        <p:spPr>
          <a:xfrm rot="0">
            <a:off x="657637" y="2502415"/>
            <a:ext cx="4827556" cy="1471930"/>
          </a:xfrm>
          <a:prstGeom prst="rect">
            <a:avLst/>
          </a:prstGeom>
        </p:spPr>
        <p:txBody>
          <a:bodyPr anchor="t" rtlCol="false" tIns="0" lIns="0" bIns="0" rIns="0">
            <a:spAutoFit/>
          </a:bodyPr>
          <a:lstStyle/>
          <a:p>
            <a:pPr algn="ctr">
              <a:lnSpc>
                <a:spcPts val="3920"/>
              </a:lnSpc>
            </a:pPr>
            <a:r>
              <a:rPr lang="en-US" b="true" sz="2800">
                <a:solidFill>
                  <a:srgbClr val="806358"/>
                </a:solidFill>
                <a:latin typeface="Open Sans Bold"/>
                <a:ea typeface="Open Sans Bold"/>
                <a:cs typeface="Open Sans Bold"/>
                <a:sym typeface="Open Sans Bold"/>
              </a:rPr>
              <a:t>Almacenamiento, recuperación y actualización de datos:</a:t>
            </a:r>
          </a:p>
        </p:txBody>
      </p:sp>
      <p:sp>
        <p:nvSpPr>
          <p:cNvPr name="TextBox 7" id="7"/>
          <p:cNvSpPr txBox="true"/>
          <p:nvPr/>
        </p:nvSpPr>
        <p:spPr>
          <a:xfrm rot="0">
            <a:off x="646966" y="4777998"/>
            <a:ext cx="4838228" cy="10477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M</a:t>
            </a:r>
            <a:r>
              <a:rPr lang="en-US" sz="3000">
                <a:solidFill>
                  <a:srgbClr val="664D44"/>
                </a:solidFill>
                <a:latin typeface="Open Sans"/>
                <a:ea typeface="Open Sans"/>
                <a:cs typeface="Open Sans"/>
                <a:sym typeface="Open Sans"/>
              </a:rPr>
              <a:t>odelo clave-valor y documentos JSON</a:t>
            </a:r>
          </a:p>
        </p:txBody>
      </p:sp>
      <p:sp>
        <p:nvSpPr>
          <p:cNvPr name="TextBox 8" id="8"/>
          <p:cNvSpPr txBox="true"/>
          <p:nvPr/>
        </p:nvSpPr>
        <p:spPr>
          <a:xfrm rot="0">
            <a:off x="646966" y="6244847"/>
            <a:ext cx="4700871" cy="10477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Tab</a:t>
            </a:r>
            <a:r>
              <a:rPr lang="en-US" sz="3000">
                <a:solidFill>
                  <a:srgbClr val="664D44"/>
                </a:solidFill>
                <a:latin typeface="Open Sans"/>
                <a:ea typeface="Open Sans"/>
                <a:cs typeface="Open Sans"/>
                <a:sym typeface="Open Sans"/>
              </a:rPr>
              <a:t>las con claves primarias </a:t>
            </a:r>
          </a:p>
        </p:txBody>
      </p:sp>
      <p:sp>
        <p:nvSpPr>
          <p:cNvPr name="TextBox 9" id="9"/>
          <p:cNvSpPr txBox="true"/>
          <p:nvPr/>
        </p:nvSpPr>
        <p:spPr>
          <a:xfrm rot="0">
            <a:off x="646966" y="7677150"/>
            <a:ext cx="4700871" cy="15811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A</a:t>
            </a:r>
            <a:r>
              <a:rPr lang="en-US" sz="3000">
                <a:solidFill>
                  <a:srgbClr val="664D44"/>
                </a:solidFill>
                <a:latin typeface="Open Sans"/>
                <a:ea typeface="Open Sans"/>
                <a:cs typeface="Open Sans"/>
                <a:sym typeface="Open Sans"/>
              </a:rPr>
              <a:t>lmacenamiento distribuido en múltiples nodos</a:t>
            </a:r>
          </a:p>
        </p:txBody>
      </p:sp>
      <p:grpSp>
        <p:nvGrpSpPr>
          <p:cNvPr name="Group 10" id="10"/>
          <p:cNvGrpSpPr/>
          <p:nvPr/>
        </p:nvGrpSpPr>
        <p:grpSpPr>
          <a:xfrm rot="0">
            <a:off x="6688221" y="2302930"/>
            <a:ext cx="5189008" cy="7594255"/>
            <a:chOff x="0" y="0"/>
            <a:chExt cx="1177472" cy="1723263"/>
          </a:xfrm>
        </p:grpSpPr>
        <p:sp>
          <p:nvSpPr>
            <p:cNvPr name="Freeform 11" id="11"/>
            <p:cNvSpPr/>
            <p:nvPr/>
          </p:nvSpPr>
          <p:spPr>
            <a:xfrm flipH="false" flipV="false" rot="0">
              <a:off x="0" y="0"/>
              <a:ext cx="1177472" cy="1723262"/>
            </a:xfrm>
            <a:custGeom>
              <a:avLst/>
              <a:gdLst/>
              <a:ahLst/>
              <a:cxnLst/>
              <a:rect r="r" b="b" t="t" l="l"/>
              <a:pathLst>
                <a:path h="1723262" w="1177472">
                  <a:moveTo>
                    <a:pt x="76091" y="0"/>
                  </a:moveTo>
                  <a:lnTo>
                    <a:pt x="1101381" y="0"/>
                  </a:lnTo>
                  <a:cubicBezTo>
                    <a:pt x="1143405" y="0"/>
                    <a:pt x="1177472" y="34067"/>
                    <a:pt x="1177472" y="76091"/>
                  </a:cubicBezTo>
                  <a:lnTo>
                    <a:pt x="1177472" y="1647171"/>
                  </a:lnTo>
                  <a:cubicBezTo>
                    <a:pt x="1177472" y="1667352"/>
                    <a:pt x="1169455" y="1686706"/>
                    <a:pt x="1155185" y="1700976"/>
                  </a:cubicBezTo>
                  <a:cubicBezTo>
                    <a:pt x="1140916" y="1715246"/>
                    <a:pt x="1121561" y="1723262"/>
                    <a:pt x="1101381" y="1723262"/>
                  </a:cubicBezTo>
                  <a:lnTo>
                    <a:pt x="76091" y="1723262"/>
                  </a:lnTo>
                  <a:cubicBezTo>
                    <a:pt x="55911" y="1723262"/>
                    <a:pt x="36556" y="1715246"/>
                    <a:pt x="22287" y="1700976"/>
                  </a:cubicBezTo>
                  <a:cubicBezTo>
                    <a:pt x="8017" y="1686706"/>
                    <a:pt x="0" y="1667352"/>
                    <a:pt x="0" y="1647171"/>
                  </a:cubicBezTo>
                  <a:lnTo>
                    <a:pt x="0" y="76091"/>
                  </a:lnTo>
                  <a:cubicBezTo>
                    <a:pt x="0" y="55911"/>
                    <a:pt x="8017" y="36556"/>
                    <a:pt x="22287" y="22287"/>
                  </a:cubicBezTo>
                  <a:cubicBezTo>
                    <a:pt x="36556" y="8017"/>
                    <a:pt x="55911" y="0"/>
                    <a:pt x="76091" y="0"/>
                  </a:cubicBezTo>
                  <a:close/>
                </a:path>
              </a:pathLst>
            </a:custGeom>
            <a:solidFill>
              <a:srgbClr val="E3D2BE"/>
            </a:solidFill>
          </p:spPr>
        </p:sp>
        <p:sp>
          <p:nvSpPr>
            <p:cNvPr name="TextBox 12" id="12"/>
            <p:cNvSpPr txBox="true"/>
            <p:nvPr/>
          </p:nvSpPr>
          <p:spPr>
            <a:xfrm>
              <a:off x="0" y="19050"/>
              <a:ext cx="1177472" cy="1704213"/>
            </a:xfrm>
            <a:prstGeom prst="rect">
              <a:avLst/>
            </a:prstGeom>
          </p:spPr>
          <p:txBody>
            <a:bodyPr anchor="ctr" rtlCol="false" tIns="50800" lIns="50800" bIns="50800" rIns="50800"/>
            <a:lstStyle/>
            <a:p>
              <a:pPr algn="ctr">
                <a:lnSpc>
                  <a:spcPts val="1845"/>
                </a:lnSpc>
              </a:pPr>
            </a:p>
          </p:txBody>
        </p:sp>
      </p:grpSp>
      <p:sp>
        <p:nvSpPr>
          <p:cNvPr name="TextBox 13" id="13"/>
          <p:cNvSpPr txBox="true"/>
          <p:nvPr/>
        </p:nvSpPr>
        <p:spPr>
          <a:xfrm rot="0">
            <a:off x="7241754" y="2502415"/>
            <a:ext cx="3606573" cy="976630"/>
          </a:xfrm>
          <a:prstGeom prst="rect">
            <a:avLst/>
          </a:prstGeom>
        </p:spPr>
        <p:txBody>
          <a:bodyPr anchor="t" rtlCol="false" tIns="0" lIns="0" bIns="0" rIns="0">
            <a:spAutoFit/>
          </a:bodyPr>
          <a:lstStyle/>
          <a:p>
            <a:pPr algn="ctr">
              <a:lnSpc>
                <a:spcPts val="3920"/>
              </a:lnSpc>
            </a:pPr>
            <a:r>
              <a:rPr lang="en-US" b="true" sz="2800">
                <a:solidFill>
                  <a:srgbClr val="806358"/>
                </a:solidFill>
                <a:latin typeface="Open Sans Bold"/>
                <a:ea typeface="Open Sans Bold"/>
                <a:cs typeface="Open Sans Bold"/>
                <a:sym typeface="Open Sans Bold"/>
              </a:rPr>
              <a:t>Soporte de transacciones:</a:t>
            </a:r>
          </a:p>
        </p:txBody>
      </p:sp>
      <p:sp>
        <p:nvSpPr>
          <p:cNvPr name="TextBox 14" id="14"/>
          <p:cNvSpPr txBox="true"/>
          <p:nvPr/>
        </p:nvSpPr>
        <p:spPr>
          <a:xfrm rot="0">
            <a:off x="7231083" y="3898145"/>
            <a:ext cx="3825834" cy="15811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DynamoDB s</a:t>
            </a:r>
            <a:r>
              <a:rPr lang="en-US" sz="3000">
                <a:solidFill>
                  <a:srgbClr val="664D44"/>
                </a:solidFill>
                <a:latin typeface="Open Sans"/>
                <a:ea typeface="Open Sans"/>
                <a:cs typeface="Open Sans"/>
                <a:sym typeface="Open Sans"/>
              </a:rPr>
              <a:t>oporta transacciones ACID desde 2018</a:t>
            </a:r>
          </a:p>
        </p:txBody>
      </p:sp>
      <p:sp>
        <p:nvSpPr>
          <p:cNvPr name="TextBox 15" id="15"/>
          <p:cNvSpPr txBox="true"/>
          <p:nvPr/>
        </p:nvSpPr>
        <p:spPr>
          <a:xfrm rot="0">
            <a:off x="7231083" y="5898395"/>
            <a:ext cx="3825834" cy="15811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Vari</a:t>
            </a:r>
            <a:r>
              <a:rPr lang="en-US" sz="3000">
                <a:solidFill>
                  <a:srgbClr val="664D44"/>
                </a:solidFill>
                <a:latin typeface="Open Sans"/>
                <a:ea typeface="Open Sans"/>
                <a:cs typeface="Open Sans"/>
                <a:sym typeface="Open Sans"/>
              </a:rPr>
              <a:t>as operaciones ejecutadas como una unidad atómica</a:t>
            </a:r>
          </a:p>
        </p:txBody>
      </p:sp>
      <p:sp>
        <p:nvSpPr>
          <p:cNvPr name="TextBox 16" id="16"/>
          <p:cNvSpPr txBox="true"/>
          <p:nvPr/>
        </p:nvSpPr>
        <p:spPr>
          <a:xfrm rot="0">
            <a:off x="7231083" y="7677150"/>
            <a:ext cx="3825834" cy="21145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G</a:t>
            </a:r>
            <a:r>
              <a:rPr lang="en-US" sz="3000">
                <a:solidFill>
                  <a:srgbClr val="664D44"/>
                </a:solidFill>
                <a:latin typeface="Open Sans"/>
                <a:ea typeface="Open Sans"/>
                <a:cs typeface="Open Sans"/>
                <a:sym typeface="Open Sans"/>
              </a:rPr>
              <a:t>arantiza consistencia fuerte en pagos, inventarios, etc.</a:t>
            </a:r>
          </a:p>
        </p:txBody>
      </p:sp>
      <p:grpSp>
        <p:nvGrpSpPr>
          <p:cNvPr name="Group 17" id="17"/>
          <p:cNvGrpSpPr/>
          <p:nvPr/>
        </p:nvGrpSpPr>
        <p:grpSpPr>
          <a:xfrm rot="0">
            <a:off x="13077379" y="2302930"/>
            <a:ext cx="4719869" cy="7594255"/>
            <a:chOff x="0" y="0"/>
            <a:chExt cx="1071017" cy="1723263"/>
          </a:xfrm>
        </p:grpSpPr>
        <p:sp>
          <p:nvSpPr>
            <p:cNvPr name="Freeform 18" id="18"/>
            <p:cNvSpPr/>
            <p:nvPr/>
          </p:nvSpPr>
          <p:spPr>
            <a:xfrm flipH="false" flipV="false" rot="0">
              <a:off x="0" y="0"/>
              <a:ext cx="1071017" cy="1723262"/>
            </a:xfrm>
            <a:custGeom>
              <a:avLst/>
              <a:gdLst/>
              <a:ahLst/>
              <a:cxnLst/>
              <a:rect r="r" b="b" t="t" l="l"/>
              <a:pathLst>
                <a:path h="1723262" w="1071017">
                  <a:moveTo>
                    <a:pt x="83654" y="0"/>
                  </a:moveTo>
                  <a:lnTo>
                    <a:pt x="987362" y="0"/>
                  </a:lnTo>
                  <a:cubicBezTo>
                    <a:pt x="1009549" y="0"/>
                    <a:pt x="1030827" y="8814"/>
                    <a:pt x="1046515" y="24502"/>
                  </a:cubicBezTo>
                  <a:cubicBezTo>
                    <a:pt x="1062203" y="40190"/>
                    <a:pt x="1071017" y="61468"/>
                    <a:pt x="1071017" y="83654"/>
                  </a:cubicBezTo>
                  <a:lnTo>
                    <a:pt x="1071017" y="1639608"/>
                  </a:lnTo>
                  <a:cubicBezTo>
                    <a:pt x="1071017" y="1661794"/>
                    <a:pt x="1062203" y="1683072"/>
                    <a:pt x="1046515" y="1698761"/>
                  </a:cubicBezTo>
                  <a:cubicBezTo>
                    <a:pt x="1030827" y="1714449"/>
                    <a:pt x="1009549" y="1723262"/>
                    <a:pt x="987362" y="1723262"/>
                  </a:cubicBezTo>
                  <a:lnTo>
                    <a:pt x="83654" y="1723262"/>
                  </a:lnTo>
                  <a:cubicBezTo>
                    <a:pt x="61468" y="1723262"/>
                    <a:pt x="40190" y="1714449"/>
                    <a:pt x="24502" y="1698761"/>
                  </a:cubicBezTo>
                  <a:cubicBezTo>
                    <a:pt x="8814" y="1683072"/>
                    <a:pt x="0" y="1661794"/>
                    <a:pt x="0" y="1639608"/>
                  </a:cubicBezTo>
                  <a:lnTo>
                    <a:pt x="0" y="83654"/>
                  </a:lnTo>
                  <a:cubicBezTo>
                    <a:pt x="0" y="61468"/>
                    <a:pt x="8814" y="40190"/>
                    <a:pt x="24502" y="24502"/>
                  </a:cubicBezTo>
                  <a:cubicBezTo>
                    <a:pt x="40190" y="8814"/>
                    <a:pt x="61468" y="0"/>
                    <a:pt x="83654" y="0"/>
                  </a:cubicBezTo>
                  <a:close/>
                </a:path>
              </a:pathLst>
            </a:custGeom>
            <a:solidFill>
              <a:srgbClr val="E3D2BE"/>
            </a:solidFill>
          </p:spPr>
        </p:sp>
        <p:sp>
          <p:nvSpPr>
            <p:cNvPr name="TextBox 19" id="19"/>
            <p:cNvSpPr txBox="true"/>
            <p:nvPr/>
          </p:nvSpPr>
          <p:spPr>
            <a:xfrm>
              <a:off x="0" y="19050"/>
              <a:ext cx="1071017" cy="1704213"/>
            </a:xfrm>
            <a:prstGeom prst="rect">
              <a:avLst/>
            </a:prstGeom>
          </p:spPr>
          <p:txBody>
            <a:bodyPr anchor="ctr" rtlCol="false" tIns="50800" lIns="50800" bIns="50800" rIns="50800"/>
            <a:lstStyle/>
            <a:p>
              <a:pPr algn="ctr">
                <a:lnSpc>
                  <a:spcPts val="1845"/>
                </a:lnSpc>
              </a:pPr>
            </a:p>
          </p:txBody>
        </p:sp>
      </p:grpSp>
      <p:sp>
        <p:nvSpPr>
          <p:cNvPr name="TextBox 20" id="20"/>
          <p:cNvSpPr txBox="true"/>
          <p:nvPr/>
        </p:nvSpPr>
        <p:spPr>
          <a:xfrm rot="0">
            <a:off x="13247143" y="2502415"/>
            <a:ext cx="4182817" cy="976630"/>
          </a:xfrm>
          <a:prstGeom prst="rect">
            <a:avLst/>
          </a:prstGeom>
        </p:spPr>
        <p:txBody>
          <a:bodyPr anchor="t" rtlCol="false" tIns="0" lIns="0" bIns="0" rIns="0">
            <a:spAutoFit/>
          </a:bodyPr>
          <a:lstStyle/>
          <a:p>
            <a:pPr algn="ctr">
              <a:lnSpc>
                <a:spcPts val="3920"/>
              </a:lnSpc>
            </a:pPr>
            <a:r>
              <a:rPr lang="en-US" b="true" sz="2800">
                <a:solidFill>
                  <a:srgbClr val="806358"/>
                </a:solidFill>
                <a:latin typeface="Open Sans Bold"/>
                <a:ea typeface="Open Sans Bold"/>
                <a:cs typeface="Open Sans Bold"/>
                <a:sym typeface="Open Sans Bold"/>
              </a:rPr>
              <a:t>Servicios de recuperación:</a:t>
            </a:r>
          </a:p>
        </p:txBody>
      </p:sp>
      <p:sp>
        <p:nvSpPr>
          <p:cNvPr name="TextBox 21" id="21"/>
          <p:cNvSpPr txBox="true"/>
          <p:nvPr/>
        </p:nvSpPr>
        <p:spPr>
          <a:xfrm rot="0">
            <a:off x="13247143" y="3898145"/>
            <a:ext cx="4391407" cy="10477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Backu</a:t>
            </a:r>
            <a:r>
              <a:rPr lang="en-US" sz="3000">
                <a:solidFill>
                  <a:srgbClr val="664D44"/>
                </a:solidFill>
                <a:latin typeface="Open Sans"/>
                <a:ea typeface="Open Sans"/>
                <a:cs typeface="Open Sans"/>
                <a:sym typeface="Open Sans"/>
              </a:rPr>
              <a:t>ps bajo demanda y continuos (PITR).</a:t>
            </a:r>
          </a:p>
        </p:txBody>
      </p:sp>
      <p:sp>
        <p:nvSpPr>
          <p:cNvPr name="TextBox 22" id="22"/>
          <p:cNvSpPr txBox="true"/>
          <p:nvPr/>
        </p:nvSpPr>
        <p:spPr>
          <a:xfrm rot="0">
            <a:off x="13220254" y="5364995"/>
            <a:ext cx="4391407" cy="21145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Recu</a:t>
            </a:r>
            <a:r>
              <a:rPr lang="en-US" sz="3000">
                <a:solidFill>
                  <a:srgbClr val="664D44"/>
                </a:solidFill>
                <a:latin typeface="Open Sans"/>
                <a:ea typeface="Open Sans"/>
                <a:cs typeface="Open Sans"/>
                <a:sym typeface="Open Sans"/>
              </a:rPr>
              <a:t>peración multi-región con Global Tables.</a:t>
            </a:r>
          </a:p>
          <a:p>
            <a:pPr algn="ctr">
              <a:lnSpc>
                <a:spcPts val="4200"/>
              </a:lnSpc>
            </a:pPr>
          </a:p>
        </p:txBody>
      </p:sp>
      <p:sp>
        <p:nvSpPr>
          <p:cNvPr name="TextBox 23" id="23"/>
          <p:cNvSpPr txBox="true"/>
          <p:nvPr/>
        </p:nvSpPr>
        <p:spPr>
          <a:xfrm rot="0">
            <a:off x="13220254" y="7597397"/>
            <a:ext cx="4391407" cy="15811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Rest</a:t>
            </a:r>
            <a:r>
              <a:rPr lang="en-US" sz="3000">
                <a:solidFill>
                  <a:srgbClr val="664D44"/>
                </a:solidFill>
                <a:latin typeface="Open Sans"/>
                <a:ea typeface="Open Sans"/>
                <a:cs typeface="Open Sans"/>
                <a:sym typeface="Open Sans"/>
              </a:rPr>
              <a:t>auración a cualquier segundo dentro de 35 días.</a:t>
            </a:r>
          </a:p>
        </p:txBody>
      </p:sp>
      <p:sp>
        <p:nvSpPr>
          <p:cNvPr name="Freeform 24" id="24"/>
          <p:cNvSpPr/>
          <p:nvPr/>
        </p:nvSpPr>
        <p:spPr>
          <a:xfrm flipH="true" flipV="true" rot="0">
            <a:off x="-371536" y="-4031012"/>
            <a:ext cx="18659536" cy="16963214"/>
          </a:xfrm>
          <a:custGeom>
            <a:avLst/>
            <a:gdLst/>
            <a:ahLst/>
            <a:cxnLst/>
            <a:rect r="r" b="b" t="t" l="l"/>
            <a:pathLst>
              <a:path h="16963214" w="18659536">
                <a:moveTo>
                  <a:pt x="18659536" y="16963214"/>
                </a:moveTo>
                <a:lnTo>
                  <a:pt x="0" y="16963214"/>
                </a:lnTo>
                <a:lnTo>
                  <a:pt x="0" y="0"/>
                </a:lnTo>
                <a:lnTo>
                  <a:pt x="18659536" y="0"/>
                </a:lnTo>
                <a:lnTo>
                  <a:pt x="18659536" y="16963214"/>
                </a:lnTo>
                <a:close/>
              </a:path>
            </a:pathLst>
          </a:custGeom>
          <a:blipFill>
            <a:blip r:embed="rId2">
              <a:alphaModFix amt="18999"/>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6ECDF"/>
        </a:solidFill>
      </p:bgPr>
    </p:bg>
    <p:spTree>
      <p:nvGrpSpPr>
        <p:cNvPr id="1" name=""/>
        <p:cNvGrpSpPr/>
        <p:nvPr/>
      </p:nvGrpSpPr>
      <p:grpSpPr>
        <a:xfrm>
          <a:off x="0" y="0"/>
          <a:ext cx="0" cy="0"/>
          <a:chOff x="0" y="0"/>
          <a:chExt cx="0" cy="0"/>
        </a:xfrm>
      </p:grpSpPr>
      <p:grpSp>
        <p:nvGrpSpPr>
          <p:cNvPr name="Group 2" id="2"/>
          <p:cNvGrpSpPr/>
          <p:nvPr/>
        </p:nvGrpSpPr>
        <p:grpSpPr>
          <a:xfrm rot="0">
            <a:off x="2697200" y="2409641"/>
            <a:ext cx="5189008" cy="7594255"/>
            <a:chOff x="0" y="0"/>
            <a:chExt cx="1177472" cy="1723263"/>
          </a:xfrm>
        </p:grpSpPr>
        <p:sp>
          <p:nvSpPr>
            <p:cNvPr name="Freeform 3" id="3"/>
            <p:cNvSpPr/>
            <p:nvPr/>
          </p:nvSpPr>
          <p:spPr>
            <a:xfrm flipH="false" flipV="false" rot="0">
              <a:off x="0" y="0"/>
              <a:ext cx="1177472" cy="1723262"/>
            </a:xfrm>
            <a:custGeom>
              <a:avLst/>
              <a:gdLst/>
              <a:ahLst/>
              <a:cxnLst/>
              <a:rect r="r" b="b" t="t" l="l"/>
              <a:pathLst>
                <a:path h="1723262" w="1177472">
                  <a:moveTo>
                    <a:pt x="76091" y="0"/>
                  </a:moveTo>
                  <a:lnTo>
                    <a:pt x="1101381" y="0"/>
                  </a:lnTo>
                  <a:cubicBezTo>
                    <a:pt x="1143405" y="0"/>
                    <a:pt x="1177472" y="34067"/>
                    <a:pt x="1177472" y="76091"/>
                  </a:cubicBezTo>
                  <a:lnTo>
                    <a:pt x="1177472" y="1647171"/>
                  </a:lnTo>
                  <a:cubicBezTo>
                    <a:pt x="1177472" y="1667352"/>
                    <a:pt x="1169455" y="1686706"/>
                    <a:pt x="1155185" y="1700976"/>
                  </a:cubicBezTo>
                  <a:cubicBezTo>
                    <a:pt x="1140916" y="1715246"/>
                    <a:pt x="1121561" y="1723262"/>
                    <a:pt x="1101381" y="1723262"/>
                  </a:cubicBezTo>
                  <a:lnTo>
                    <a:pt x="76091" y="1723262"/>
                  </a:lnTo>
                  <a:cubicBezTo>
                    <a:pt x="55911" y="1723262"/>
                    <a:pt x="36556" y="1715246"/>
                    <a:pt x="22287" y="1700976"/>
                  </a:cubicBezTo>
                  <a:cubicBezTo>
                    <a:pt x="8017" y="1686706"/>
                    <a:pt x="0" y="1667352"/>
                    <a:pt x="0" y="1647171"/>
                  </a:cubicBezTo>
                  <a:lnTo>
                    <a:pt x="0" y="76091"/>
                  </a:lnTo>
                  <a:cubicBezTo>
                    <a:pt x="0" y="55911"/>
                    <a:pt x="8017" y="36556"/>
                    <a:pt x="22287" y="22287"/>
                  </a:cubicBezTo>
                  <a:cubicBezTo>
                    <a:pt x="36556" y="8017"/>
                    <a:pt x="55911" y="0"/>
                    <a:pt x="76091" y="0"/>
                  </a:cubicBezTo>
                  <a:close/>
                </a:path>
              </a:pathLst>
            </a:custGeom>
            <a:solidFill>
              <a:srgbClr val="E3D2BE"/>
            </a:solidFill>
          </p:spPr>
        </p:sp>
        <p:sp>
          <p:nvSpPr>
            <p:cNvPr name="TextBox 4" id="4"/>
            <p:cNvSpPr txBox="true"/>
            <p:nvPr/>
          </p:nvSpPr>
          <p:spPr>
            <a:xfrm>
              <a:off x="0" y="19050"/>
              <a:ext cx="1177472" cy="1704213"/>
            </a:xfrm>
            <a:prstGeom prst="rect">
              <a:avLst/>
            </a:prstGeom>
          </p:spPr>
          <p:txBody>
            <a:bodyPr anchor="ctr" rtlCol="false" tIns="50800" lIns="50800" bIns="50800" rIns="50800"/>
            <a:lstStyle/>
            <a:p>
              <a:pPr algn="ctr">
                <a:lnSpc>
                  <a:spcPts val="1845"/>
                </a:lnSpc>
              </a:pPr>
            </a:p>
          </p:txBody>
        </p:sp>
      </p:grpSp>
      <p:sp>
        <p:nvSpPr>
          <p:cNvPr name="TextBox 5" id="5"/>
          <p:cNvSpPr txBox="true"/>
          <p:nvPr/>
        </p:nvSpPr>
        <p:spPr>
          <a:xfrm rot="0">
            <a:off x="3250733" y="2609127"/>
            <a:ext cx="3606573" cy="976630"/>
          </a:xfrm>
          <a:prstGeom prst="rect">
            <a:avLst/>
          </a:prstGeom>
        </p:spPr>
        <p:txBody>
          <a:bodyPr anchor="t" rtlCol="false" tIns="0" lIns="0" bIns="0" rIns="0">
            <a:spAutoFit/>
          </a:bodyPr>
          <a:lstStyle/>
          <a:p>
            <a:pPr algn="ctr">
              <a:lnSpc>
                <a:spcPts val="3920"/>
              </a:lnSpc>
            </a:pPr>
            <a:r>
              <a:rPr lang="en-US" b="true" sz="2800">
                <a:solidFill>
                  <a:srgbClr val="806358"/>
                </a:solidFill>
                <a:latin typeface="Open Sans Bold"/>
                <a:ea typeface="Open Sans Bold"/>
                <a:cs typeface="Open Sans Bold"/>
                <a:sym typeface="Open Sans Bold"/>
              </a:rPr>
              <a:t>Servicios de control de concurrencia:</a:t>
            </a:r>
          </a:p>
        </p:txBody>
      </p:sp>
      <p:sp>
        <p:nvSpPr>
          <p:cNvPr name="TextBox 6" id="6"/>
          <p:cNvSpPr txBox="true"/>
          <p:nvPr/>
        </p:nvSpPr>
        <p:spPr>
          <a:xfrm rot="0">
            <a:off x="3240062" y="4004857"/>
            <a:ext cx="3825834" cy="15811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Control de</a:t>
            </a:r>
            <a:r>
              <a:rPr lang="en-US" sz="3000">
                <a:solidFill>
                  <a:srgbClr val="664D44"/>
                </a:solidFill>
                <a:latin typeface="Open Sans"/>
                <a:ea typeface="Open Sans"/>
                <a:cs typeface="Open Sans"/>
                <a:sym typeface="Open Sans"/>
              </a:rPr>
              <a:t> versiones optimista.</a:t>
            </a:r>
          </a:p>
          <a:p>
            <a:pPr algn="ctr">
              <a:lnSpc>
                <a:spcPts val="4200"/>
              </a:lnSpc>
            </a:pPr>
          </a:p>
        </p:txBody>
      </p:sp>
      <p:sp>
        <p:nvSpPr>
          <p:cNvPr name="TextBox 7" id="7"/>
          <p:cNvSpPr txBox="true"/>
          <p:nvPr/>
        </p:nvSpPr>
        <p:spPr>
          <a:xfrm rot="0">
            <a:off x="3240062" y="5528856"/>
            <a:ext cx="3825834" cy="15811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Conditional Write</a:t>
            </a:r>
            <a:r>
              <a:rPr lang="en-US" sz="3000">
                <a:solidFill>
                  <a:srgbClr val="664D44"/>
                </a:solidFill>
                <a:latin typeface="Open Sans"/>
                <a:ea typeface="Open Sans"/>
                <a:cs typeface="Open Sans"/>
                <a:sym typeface="Open Sans"/>
              </a:rPr>
              <a:t>s para evitar sobrescritura</a:t>
            </a:r>
          </a:p>
        </p:txBody>
      </p:sp>
      <p:sp>
        <p:nvSpPr>
          <p:cNvPr name="TextBox 8" id="8"/>
          <p:cNvSpPr txBox="true"/>
          <p:nvPr/>
        </p:nvSpPr>
        <p:spPr>
          <a:xfrm rot="0">
            <a:off x="3240062" y="7529106"/>
            <a:ext cx="3825834" cy="21145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C</a:t>
            </a:r>
            <a:r>
              <a:rPr lang="en-US" sz="3000">
                <a:solidFill>
                  <a:srgbClr val="664D44"/>
                </a:solidFill>
                <a:latin typeface="Open Sans"/>
                <a:ea typeface="Open Sans"/>
                <a:cs typeface="Open Sans"/>
                <a:sym typeface="Open Sans"/>
              </a:rPr>
              <a:t>onsistencia eventual por defecto y fuerte bajo demanda</a:t>
            </a:r>
          </a:p>
        </p:txBody>
      </p:sp>
      <p:sp>
        <p:nvSpPr>
          <p:cNvPr name="TextBox 9" id="9"/>
          <p:cNvSpPr txBox="true"/>
          <p:nvPr/>
        </p:nvSpPr>
        <p:spPr>
          <a:xfrm rot="0">
            <a:off x="1028700" y="1055147"/>
            <a:ext cx="16230600" cy="1028700"/>
          </a:xfrm>
          <a:prstGeom prst="rect">
            <a:avLst/>
          </a:prstGeom>
        </p:spPr>
        <p:txBody>
          <a:bodyPr anchor="t" rtlCol="false" tIns="0" lIns="0" bIns="0" rIns="0">
            <a:spAutoFit/>
          </a:bodyPr>
          <a:lstStyle/>
          <a:p>
            <a:pPr algn="ctr">
              <a:lnSpc>
                <a:spcPts val="8400"/>
              </a:lnSpc>
            </a:pPr>
            <a:r>
              <a:rPr lang="en-US" b="true" sz="6000">
                <a:solidFill>
                  <a:srgbClr val="806358"/>
                </a:solidFill>
                <a:latin typeface="Open Sans Bold"/>
                <a:ea typeface="Open Sans Bold"/>
                <a:cs typeface="Open Sans Bold"/>
                <a:sym typeface="Open Sans Bold"/>
              </a:rPr>
              <a:t>ANÁLI</a:t>
            </a:r>
            <a:r>
              <a:rPr lang="en-US" b="true" sz="6000">
                <a:solidFill>
                  <a:srgbClr val="806358"/>
                </a:solidFill>
                <a:latin typeface="Open Sans Bold"/>
                <a:ea typeface="Open Sans Bold"/>
                <a:cs typeface="Open Sans Bold"/>
                <a:sym typeface="Open Sans Bold"/>
              </a:rPr>
              <a:t>SIS DE FUNCIONES DEL SMBD</a:t>
            </a:r>
          </a:p>
        </p:txBody>
      </p:sp>
      <p:grpSp>
        <p:nvGrpSpPr>
          <p:cNvPr name="Group 10" id="10"/>
          <p:cNvGrpSpPr/>
          <p:nvPr/>
        </p:nvGrpSpPr>
        <p:grpSpPr>
          <a:xfrm rot="0">
            <a:off x="10529846" y="2409641"/>
            <a:ext cx="5189008" cy="7594255"/>
            <a:chOff x="0" y="0"/>
            <a:chExt cx="1177472" cy="1723263"/>
          </a:xfrm>
        </p:grpSpPr>
        <p:sp>
          <p:nvSpPr>
            <p:cNvPr name="Freeform 11" id="11"/>
            <p:cNvSpPr/>
            <p:nvPr/>
          </p:nvSpPr>
          <p:spPr>
            <a:xfrm flipH="false" flipV="false" rot="0">
              <a:off x="0" y="0"/>
              <a:ext cx="1177472" cy="1723262"/>
            </a:xfrm>
            <a:custGeom>
              <a:avLst/>
              <a:gdLst/>
              <a:ahLst/>
              <a:cxnLst/>
              <a:rect r="r" b="b" t="t" l="l"/>
              <a:pathLst>
                <a:path h="1723262" w="1177472">
                  <a:moveTo>
                    <a:pt x="76091" y="0"/>
                  </a:moveTo>
                  <a:lnTo>
                    <a:pt x="1101381" y="0"/>
                  </a:lnTo>
                  <a:cubicBezTo>
                    <a:pt x="1143405" y="0"/>
                    <a:pt x="1177472" y="34067"/>
                    <a:pt x="1177472" y="76091"/>
                  </a:cubicBezTo>
                  <a:lnTo>
                    <a:pt x="1177472" y="1647171"/>
                  </a:lnTo>
                  <a:cubicBezTo>
                    <a:pt x="1177472" y="1667352"/>
                    <a:pt x="1169455" y="1686706"/>
                    <a:pt x="1155185" y="1700976"/>
                  </a:cubicBezTo>
                  <a:cubicBezTo>
                    <a:pt x="1140916" y="1715246"/>
                    <a:pt x="1121561" y="1723262"/>
                    <a:pt x="1101381" y="1723262"/>
                  </a:cubicBezTo>
                  <a:lnTo>
                    <a:pt x="76091" y="1723262"/>
                  </a:lnTo>
                  <a:cubicBezTo>
                    <a:pt x="55911" y="1723262"/>
                    <a:pt x="36556" y="1715246"/>
                    <a:pt x="22287" y="1700976"/>
                  </a:cubicBezTo>
                  <a:cubicBezTo>
                    <a:pt x="8017" y="1686706"/>
                    <a:pt x="0" y="1667352"/>
                    <a:pt x="0" y="1647171"/>
                  </a:cubicBezTo>
                  <a:lnTo>
                    <a:pt x="0" y="76091"/>
                  </a:lnTo>
                  <a:cubicBezTo>
                    <a:pt x="0" y="55911"/>
                    <a:pt x="8017" y="36556"/>
                    <a:pt x="22287" y="22287"/>
                  </a:cubicBezTo>
                  <a:cubicBezTo>
                    <a:pt x="36556" y="8017"/>
                    <a:pt x="55911" y="0"/>
                    <a:pt x="76091" y="0"/>
                  </a:cubicBezTo>
                  <a:close/>
                </a:path>
              </a:pathLst>
            </a:custGeom>
            <a:solidFill>
              <a:srgbClr val="E3D2BE"/>
            </a:solidFill>
          </p:spPr>
        </p:sp>
        <p:sp>
          <p:nvSpPr>
            <p:cNvPr name="TextBox 12" id="12"/>
            <p:cNvSpPr txBox="true"/>
            <p:nvPr/>
          </p:nvSpPr>
          <p:spPr>
            <a:xfrm>
              <a:off x="0" y="19050"/>
              <a:ext cx="1177472" cy="1704213"/>
            </a:xfrm>
            <a:prstGeom prst="rect">
              <a:avLst/>
            </a:prstGeom>
          </p:spPr>
          <p:txBody>
            <a:bodyPr anchor="ctr" rtlCol="false" tIns="50800" lIns="50800" bIns="50800" rIns="50800"/>
            <a:lstStyle/>
            <a:p>
              <a:pPr algn="ctr">
                <a:lnSpc>
                  <a:spcPts val="1845"/>
                </a:lnSpc>
              </a:pPr>
            </a:p>
          </p:txBody>
        </p:sp>
      </p:grpSp>
      <p:sp>
        <p:nvSpPr>
          <p:cNvPr name="TextBox 13" id="13"/>
          <p:cNvSpPr txBox="true"/>
          <p:nvPr/>
        </p:nvSpPr>
        <p:spPr>
          <a:xfrm rot="0">
            <a:off x="11083379" y="2609127"/>
            <a:ext cx="3606573" cy="976630"/>
          </a:xfrm>
          <a:prstGeom prst="rect">
            <a:avLst/>
          </a:prstGeom>
        </p:spPr>
        <p:txBody>
          <a:bodyPr anchor="t" rtlCol="false" tIns="0" lIns="0" bIns="0" rIns="0">
            <a:spAutoFit/>
          </a:bodyPr>
          <a:lstStyle/>
          <a:p>
            <a:pPr algn="ctr">
              <a:lnSpc>
                <a:spcPts val="3920"/>
              </a:lnSpc>
            </a:pPr>
            <a:r>
              <a:rPr lang="en-US" b="true" sz="2800">
                <a:solidFill>
                  <a:srgbClr val="806358"/>
                </a:solidFill>
                <a:latin typeface="Open Sans Bold"/>
                <a:ea typeface="Open Sans Bold"/>
                <a:cs typeface="Open Sans Bold"/>
                <a:sym typeface="Open Sans Bold"/>
              </a:rPr>
              <a:t>Servicios de autorización</a:t>
            </a:r>
          </a:p>
        </p:txBody>
      </p:sp>
      <p:sp>
        <p:nvSpPr>
          <p:cNvPr name="TextBox 14" id="14"/>
          <p:cNvSpPr txBox="true"/>
          <p:nvPr/>
        </p:nvSpPr>
        <p:spPr>
          <a:xfrm rot="0">
            <a:off x="11072707" y="4004857"/>
            <a:ext cx="3825834" cy="21145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In</a:t>
            </a:r>
            <a:r>
              <a:rPr lang="en-US" sz="3000">
                <a:solidFill>
                  <a:srgbClr val="664D44"/>
                </a:solidFill>
                <a:latin typeface="Open Sans"/>
                <a:ea typeface="Open Sans"/>
                <a:cs typeface="Open Sans"/>
                <a:sym typeface="Open Sans"/>
              </a:rPr>
              <a:t>tegración con AWS IAM para control granular.</a:t>
            </a:r>
          </a:p>
          <a:p>
            <a:pPr algn="ctr">
              <a:lnSpc>
                <a:spcPts val="4200"/>
              </a:lnSpc>
            </a:pPr>
          </a:p>
        </p:txBody>
      </p:sp>
      <p:sp>
        <p:nvSpPr>
          <p:cNvPr name="TextBox 15" id="15"/>
          <p:cNvSpPr txBox="true"/>
          <p:nvPr/>
        </p:nvSpPr>
        <p:spPr>
          <a:xfrm rot="0">
            <a:off x="11072707" y="6005106"/>
            <a:ext cx="3825834" cy="21145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•Polític</a:t>
            </a:r>
            <a:r>
              <a:rPr lang="en-US" sz="3000">
                <a:solidFill>
                  <a:srgbClr val="664D44"/>
                </a:solidFill>
                <a:latin typeface="Open Sans"/>
                <a:ea typeface="Open Sans"/>
                <a:cs typeface="Open Sans"/>
                <a:sym typeface="Open Sans"/>
              </a:rPr>
              <a:t>as específicas por usuario, tabla u operación.</a:t>
            </a:r>
          </a:p>
          <a:p>
            <a:pPr algn="ctr">
              <a:lnSpc>
                <a:spcPts val="4200"/>
              </a:lnSpc>
            </a:pPr>
          </a:p>
        </p:txBody>
      </p:sp>
      <p:sp>
        <p:nvSpPr>
          <p:cNvPr name="TextBox 16" id="16"/>
          <p:cNvSpPr txBox="true"/>
          <p:nvPr/>
        </p:nvSpPr>
        <p:spPr>
          <a:xfrm rot="0">
            <a:off x="11072707" y="7783862"/>
            <a:ext cx="3825834" cy="15811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C</a:t>
            </a:r>
            <a:r>
              <a:rPr lang="en-US" sz="3000">
                <a:solidFill>
                  <a:srgbClr val="664D44"/>
                </a:solidFill>
                <a:latin typeface="Open Sans"/>
                <a:ea typeface="Open Sans"/>
                <a:cs typeface="Open Sans"/>
                <a:sym typeface="Open Sans"/>
              </a:rPr>
              <a:t>ontrol de acceso centralizado y seguro.</a:t>
            </a:r>
          </a:p>
        </p:txBody>
      </p:sp>
      <p:sp>
        <p:nvSpPr>
          <p:cNvPr name="Freeform 17" id="17"/>
          <p:cNvSpPr/>
          <p:nvPr/>
        </p:nvSpPr>
        <p:spPr>
          <a:xfrm flipH="true" flipV="true" rot="0">
            <a:off x="-4176789" y="0"/>
            <a:ext cx="18659536" cy="16963214"/>
          </a:xfrm>
          <a:custGeom>
            <a:avLst/>
            <a:gdLst/>
            <a:ahLst/>
            <a:cxnLst/>
            <a:rect r="r" b="b" t="t" l="l"/>
            <a:pathLst>
              <a:path h="16963214" w="18659536">
                <a:moveTo>
                  <a:pt x="18659536" y="16963214"/>
                </a:moveTo>
                <a:lnTo>
                  <a:pt x="0" y="16963214"/>
                </a:lnTo>
                <a:lnTo>
                  <a:pt x="0" y="0"/>
                </a:lnTo>
                <a:lnTo>
                  <a:pt x="18659536" y="0"/>
                </a:lnTo>
                <a:lnTo>
                  <a:pt x="18659536" y="16963214"/>
                </a:lnTo>
                <a:close/>
              </a:path>
            </a:pathLst>
          </a:custGeom>
          <a:blipFill>
            <a:blip r:embed="rId2">
              <a:alphaModFix amt="18999"/>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6ECDF"/>
        </a:solidFill>
      </p:bgPr>
    </p:bg>
    <p:spTree>
      <p:nvGrpSpPr>
        <p:cNvPr id="1" name=""/>
        <p:cNvGrpSpPr/>
        <p:nvPr/>
      </p:nvGrpSpPr>
      <p:grpSpPr>
        <a:xfrm>
          <a:off x="0" y="0"/>
          <a:ext cx="0" cy="0"/>
          <a:chOff x="0" y="0"/>
          <a:chExt cx="0" cy="0"/>
        </a:xfrm>
      </p:grpSpPr>
      <p:sp>
        <p:nvSpPr>
          <p:cNvPr name="Freeform 2" id="2"/>
          <p:cNvSpPr/>
          <p:nvPr/>
        </p:nvSpPr>
        <p:spPr>
          <a:xfrm flipH="true" flipV="true" rot="0">
            <a:off x="-8760869" y="-7452907"/>
            <a:ext cx="18659536" cy="16963214"/>
          </a:xfrm>
          <a:custGeom>
            <a:avLst/>
            <a:gdLst/>
            <a:ahLst/>
            <a:cxnLst/>
            <a:rect r="r" b="b" t="t" l="l"/>
            <a:pathLst>
              <a:path h="16963214" w="18659536">
                <a:moveTo>
                  <a:pt x="18659535" y="16963214"/>
                </a:moveTo>
                <a:lnTo>
                  <a:pt x="0" y="16963214"/>
                </a:lnTo>
                <a:lnTo>
                  <a:pt x="0" y="0"/>
                </a:lnTo>
                <a:lnTo>
                  <a:pt x="18659535" y="0"/>
                </a:lnTo>
                <a:lnTo>
                  <a:pt x="18659535" y="16963214"/>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017047"/>
            <a:ext cx="16230600" cy="1368424"/>
          </a:xfrm>
          <a:prstGeom prst="rect">
            <a:avLst/>
          </a:prstGeom>
        </p:spPr>
        <p:txBody>
          <a:bodyPr anchor="t" rtlCol="false" tIns="0" lIns="0" bIns="0" rIns="0">
            <a:spAutoFit/>
          </a:bodyPr>
          <a:lstStyle/>
          <a:p>
            <a:pPr algn="ctr">
              <a:lnSpc>
                <a:spcPts val="11200"/>
              </a:lnSpc>
            </a:pPr>
            <a:r>
              <a:rPr lang="en-US" b="true" sz="8000">
                <a:solidFill>
                  <a:srgbClr val="806358"/>
                </a:solidFill>
                <a:latin typeface="Open Sans Bold"/>
                <a:ea typeface="Open Sans Bold"/>
                <a:cs typeface="Open Sans Bold"/>
                <a:sym typeface="Open Sans Bold"/>
              </a:rPr>
              <a:t>MANEJO DE DDL / DML</a:t>
            </a:r>
          </a:p>
        </p:txBody>
      </p:sp>
      <p:sp>
        <p:nvSpPr>
          <p:cNvPr name="TextBox 4" id="4"/>
          <p:cNvSpPr txBox="true"/>
          <p:nvPr/>
        </p:nvSpPr>
        <p:spPr>
          <a:xfrm rot="0">
            <a:off x="831206" y="2468868"/>
            <a:ext cx="16625588" cy="3883024"/>
          </a:xfrm>
          <a:prstGeom prst="rect">
            <a:avLst/>
          </a:prstGeom>
        </p:spPr>
        <p:txBody>
          <a:bodyPr anchor="t" rtlCol="false" tIns="0" lIns="0" bIns="0" rIns="0">
            <a:spAutoFit/>
          </a:bodyPr>
          <a:lstStyle/>
          <a:p>
            <a:pPr algn="ctr">
              <a:lnSpc>
                <a:spcPts val="5320"/>
              </a:lnSpc>
            </a:pPr>
            <a:r>
              <a:rPr lang="en-US" sz="3800">
                <a:solidFill>
                  <a:srgbClr val="865F59"/>
                </a:solidFill>
                <a:latin typeface="Open Sans"/>
                <a:ea typeface="Open Sans"/>
                <a:cs typeface="Open Sans"/>
                <a:sym typeface="Open Sans"/>
              </a:rPr>
              <a:t>En Amazon DynamoDB se maneja operaciones de API/CLI/SDK para definir recursos.</a:t>
            </a:r>
            <a:r>
              <a:rPr lang="en-US" sz="3800">
                <a:solidFill>
                  <a:srgbClr val="865F59"/>
                </a:solidFill>
                <a:latin typeface="Open Sans"/>
                <a:ea typeface="Open Sans"/>
                <a:cs typeface="Open Sans"/>
                <a:sym typeface="Open Sans"/>
              </a:rPr>
              <a:t>. Estas acciones crean/definen la estructura esencial como es clave primaria, índices, billing mode, streams, entre otros.</a:t>
            </a:r>
          </a:p>
          <a:p>
            <a:pPr algn="ctr">
              <a:lnSpc>
                <a:spcPts val="5320"/>
              </a:lnSpc>
            </a:pPr>
          </a:p>
          <a:p>
            <a:pPr algn="ctr">
              <a:lnSpc>
                <a:spcPts val="5320"/>
              </a:lnSpc>
            </a:pPr>
          </a:p>
          <a:p>
            <a:pPr algn="ctr">
              <a:lnSpc>
                <a:spcPts val="4480"/>
              </a:lnSpc>
            </a:pPr>
          </a:p>
        </p:txBody>
      </p:sp>
      <p:sp>
        <p:nvSpPr>
          <p:cNvPr name="Freeform 5" id="5"/>
          <p:cNvSpPr/>
          <p:nvPr/>
        </p:nvSpPr>
        <p:spPr>
          <a:xfrm flipH="true" flipV="true" rot="0">
            <a:off x="5038337" y="-4540650"/>
            <a:ext cx="18659536" cy="16963214"/>
          </a:xfrm>
          <a:custGeom>
            <a:avLst/>
            <a:gdLst/>
            <a:ahLst/>
            <a:cxnLst/>
            <a:rect r="r" b="b" t="t" l="l"/>
            <a:pathLst>
              <a:path h="16963214" w="18659536">
                <a:moveTo>
                  <a:pt x="18659536" y="16963214"/>
                </a:moveTo>
                <a:lnTo>
                  <a:pt x="0" y="16963214"/>
                </a:lnTo>
                <a:lnTo>
                  <a:pt x="0" y="0"/>
                </a:lnTo>
                <a:lnTo>
                  <a:pt x="18659536" y="0"/>
                </a:lnTo>
                <a:lnTo>
                  <a:pt x="18659536" y="16963214"/>
                </a:lnTo>
                <a:close/>
              </a:path>
            </a:pathLst>
          </a:custGeom>
          <a:blipFill>
            <a:blip r:embed="rId4">
              <a:alphaModFix amt="18999"/>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3066846" y="4664624"/>
            <a:ext cx="11301259" cy="5622376"/>
          </a:xfrm>
          <a:custGeom>
            <a:avLst/>
            <a:gdLst/>
            <a:ahLst/>
            <a:cxnLst/>
            <a:rect r="r" b="b" t="t" l="l"/>
            <a:pathLst>
              <a:path h="5622376" w="11301259">
                <a:moveTo>
                  <a:pt x="0" y="0"/>
                </a:moveTo>
                <a:lnTo>
                  <a:pt x="11301259" y="0"/>
                </a:lnTo>
                <a:lnTo>
                  <a:pt x="11301259" y="5622376"/>
                </a:lnTo>
                <a:lnTo>
                  <a:pt x="0" y="5622376"/>
                </a:lnTo>
                <a:lnTo>
                  <a:pt x="0" y="0"/>
                </a:lnTo>
                <a:close/>
              </a:path>
            </a:pathLst>
          </a:custGeom>
          <a:blipFill>
            <a:blip r:embed="rId6">
              <a:alphaModFix amt="59000"/>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6ECDF"/>
        </a:solidFill>
      </p:bgPr>
    </p:bg>
    <p:spTree>
      <p:nvGrpSpPr>
        <p:cNvPr id="1" name=""/>
        <p:cNvGrpSpPr/>
        <p:nvPr/>
      </p:nvGrpSpPr>
      <p:grpSpPr>
        <a:xfrm>
          <a:off x="0" y="0"/>
          <a:ext cx="0" cy="0"/>
          <a:chOff x="0" y="0"/>
          <a:chExt cx="0" cy="0"/>
        </a:xfrm>
      </p:grpSpPr>
      <p:grpSp>
        <p:nvGrpSpPr>
          <p:cNvPr name="Group 2" id="2"/>
          <p:cNvGrpSpPr/>
          <p:nvPr/>
        </p:nvGrpSpPr>
        <p:grpSpPr>
          <a:xfrm rot="0">
            <a:off x="538574" y="3028570"/>
            <a:ext cx="16720726" cy="6512493"/>
            <a:chOff x="0" y="0"/>
            <a:chExt cx="3794210" cy="1477793"/>
          </a:xfrm>
        </p:grpSpPr>
        <p:sp>
          <p:nvSpPr>
            <p:cNvPr name="Freeform 3" id="3"/>
            <p:cNvSpPr/>
            <p:nvPr/>
          </p:nvSpPr>
          <p:spPr>
            <a:xfrm flipH="false" flipV="false" rot="0">
              <a:off x="0" y="0"/>
              <a:ext cx="3794210" cy="1477793"/>
            </a:xfrm>
            <a:custGeom>
              <a:avLst/>
              <a:gdLst/>
              <a:ahLst/>
              <a:cxnLst/>
              <a:rect r="r" b="b" t="t" l="l"/>
              <a:pathLst>
                <a:path h="1477793" w="3794210">
                  <a:moveTo>
                    <a:pt x="23614" y="0"/>
                  </a:moveTo>
                  <a:lnTo>
                    <a:pt x="3770597" y="0"/>
                  </a:lnTo>
                  <a:cubicBezTo>
                    <a:pt x="3776859" y="0"/>
                    <a:pt x="3782866" y="2488"/>
                    <a:pt x="3787294" y="6916"/>
                  </a:cubicBezTo>
                  <a:cubicBezTo>
                    <a:pt x="3791722" y="11345"/>
                    <a:pt x="3794210" y="17351"/>
                    <a:pt x="3794210" y="23614"/>
                  </a:cubicBezTo>
                  <a:lnTo>
                    <a:pt x="3794210" y="1454179"/>
                  </a:lnTo>
                  <a:cubicBezTo>
                    <a:pt x="3794210" y="1467221"/>
                    <a:pt x="3783638" y="1477793"/>
                    <a:pt x="3770597" y="1477793"/>
                  </a:cubicBezTo>
                  <a:lnTo>
                    <a:pt x="23614" y="1477793"/>
                  </a:lnTo>
                  <a:cubicBezTo>
                    <a:pt x="10572" y="1477793"/>
                    <a:pt x="0" y="1467221"/>
                    <a:pt x="0" y="1454179"/>
                  </a:cubicBezTo>
                  <a:lnTo>
                    <a:pt x="0" y="23614"/>
                  </a:lnTo>
                  <a:cubicBezTo>
                    <a:pt x="0" y="10572"/>
                    <a:pt x="10572" y="0"/>
                    <a:pt x="23614" y="0"/>
                  </a:cubicBezTo>
                  <a:close/>
                </a:path>
              </a:pathLst>
            </a:custGeom>
            <a:solidFill>
              <a:srgbClr val="E3D2BE"/>
            </a:solidFill>
          </p:spPr>
        </p:sp>
        <p:sp>
          <p:nvSpPr>
            <p:cNvPr name="TextBox 4" id="4"/>
            <p:cNvSpPr txBox="true"/>
            <p:nvPr/>
          </p:nvSpPr>
          <p:spPr>
            <a:xfrm>
              <a:off x="0" y="19050"/>
              <a:ext cx="3794210" cy="1458743"/>
            </a:xfrm>
            <a:prstGeom prst="rect">
              <a:avLst/>
            </a:prstGeom>
          </p:spPr>
          <p:txBody>
            <a:bodyPr anchor="ctr" rtlCol="false" tIns="50800" lIns="50800" bIns="50800" rIns="50800"/>
            <a:lstStyle/>
            <a:p>
              <a:pPr algn="ctr">
                <a:lnSpc>
                  <a:spcPts val="1845"/>
                </a:lnSpc>
              </a:pPr>
            </a:p>
          </p:txBody>
        </p:sp>
      </p:grpSp>
      <p:sp>
        <p:nvSpPr>
          <p:cNvPr name="Freeform 5" id="5"/>
          <p:cNvSpPr/>
          <p:nvPr/>
        </p:nvSpPr>
        <p:spPr>
          <a:xfrm flipH="false" flipV="false" rot="0">
            <a:off x="5436859" y="1028700"/>
            <a:ext cx="8533789" cy="1835955"/>
          </a:xfrm>
          <a:custGeom>
            <a:avLst/>
            <a:gdLst/>
            <a:ahLst/>
            <a:cxnLst/>
            <a:rect r="r" b="b" t="t" l="l"/>
            <a:pathLst>
              <a:path h="1835955" w="8533789">
                <a:moveTo>
                  <a:pt x="0" y="0"/>
                </a:moveTo>
                <a:lnTo>
                  <a:pt x="8533789" y="0"/>
                </a:lnTo>
                <a:lnTo>
                  <a:pt x="8533789" y="1835955"/>
                </a:lnTo>
                <a:lnTo>
                  <a:pt x="0" y="1835955"/>
                </a:lnTo>
                <a:lnTo>
                  <a:pt x="0" y="0"/>
                </a:lnTo>
                <a:close/>
              </a:path>
            </a:pathLst>
          </a:custGeom>
          <a:blipFill>
            <a:blip r:embed="rId2"/>
            <a:stretch>
              <a:fillRect l="0" t="0" r="0" b="0"/>
            </a:stretch>
          </a:blipFill>
        </p:spPr>
      </p:sp>
      <p:sp>
        <p:nvSpPr>
          <p:cNvPr name="TextBox 6" id="6"/>
          <p:cNvSpPr txBox="true"/>
          <p:nvPr/>
        </p:nvSpPr>
        <p:spPr>
          <a:xfrm rot="0">
            <a:off x="1389867" y="4154116"/>
            <a:ext cx="14928979" cy="5143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create table flights ( fltno string, route string ) primary key ( fltno hash, route range );</a:t>
            </a:r>
          </a:p>
        </p:txBody>
      </p:sp>
      <p:sp>
        <p:nvSpPr>
          <p:cNvPr name="TextBox 7" id="7"/>
          <p:cNvSpPr txBox="true"/>
          <p:nvPr/>
        </p:nvSpPr>
        <p:spPr>
          <a:xfrm rot="0">
            <a:off x="3407061" y="3251794"/>
            <a:ext cx="10983751"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Ej</a:t>
            </a:r>
            <a:r>
              <a:rPr lang="en-US" b="true" sz="3200">
                <a:solidFill>
                  <a:srgbClr val="806358"/>
                </a:solidFill>
                <a:latin typeface="Open Sans Bold"/>
                <a:ea typeface="Open Sans Bold"/>
                <a:cs typeface="Open Sans Bold"/>
                <a:sym typeface="Open Sans Bold"/>
              </a:rPr>
              <a:t>emplo de comandos DDL y DML</a:t>
            </a:r>
          </a:p>
        </p:txBody>
      </p:sp>
      <p:sp>
        <p:nvSpPr>
          <p:cNvPr name="TextBox 8" id="8"/>
          <p:cNvSpPr txBox="true"/>
          <p:nvPr/>
        </p:nvSpPr>
        <p:spPr>
          <a:xfrm rot="0">
            <a:off x="1389867" y="5615886"/>
            <a:ext cx="14928979" cy="10477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alter table flights add replica ap-south-1;</a:t>
            </a:r>
          </a:p>
          <a:p>
            <a:pPr algn="ctr">
              <a:lnSpc>
                <a:spcPts val="4200"/>
              </a:lnSpc>
            </a:pPr>
            <a:r>
              <a:rPr lang="en-US" sz="3000">
                <a:solidFill>
                  <a:srgbClr val="664D44"/>
                </a:solidFill>
                <a:latin typeface="Open Sans"/>
                <a:ea typeface="Open Sans"/>
                <a:cs typeface="Open Sans"/>
                <a:sym typeface="Open Sans"/>
              </a:rPr>
              <a:t>alter table flights add replica eu-west-3;</a:t>
            </a:r>
          </a:p>
        </p:txBody>
      </p:sp>
      <p:sp>
        <p:nvSpPr>
          <p:cNvPr name="TextBox 9" id="9"/>
          <p:cNvSpPr txBox="true"/>
          <p:nvPr/>
        </p:nvSpPr>
        <p:spPr>
          <a:xfrm rot="0">
            <a:off x="3407061" y="4611316"/>
            <a:ext cx="10983751"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Esto crea una tabla con clave primaria compuesta</a:t>
            </a:r>
          </a:p>
        </p:txBody>
      </p:sp>
      <p:sp>
        <p:nvSpPr>
          <p:cNvPr name="TextBox 10" id="10"/>
          <p:cNvSpPr txBox="true"/>
          <p:nvPr/>
        </p:nvSpPr>
        <p:spPr>
          <a:xfrm rot="0">
            <a:off x="3652124" y="6606486"/>
            <a:ext cx="10983751"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Para habilitar Global Tables</a:t>
            </a:r>
          </a:p>
        </p:txBody>
      </p:sp>
      <p:sp>
        <p:nvSpPr>
          <p:cNvPr name="TextBox 11" id="11"/>
          <p:cNvSpPr txBox="true"/>
          <p:nvPr/>
        </p:nvSpPr>
        <p:spPr>
          <a:xfrm rot="0">
            <a:off x="1389867" y="7368963"/>
            <a:ext cx="14928979" cy="1581150"/>
          </a:xfrm>
          <a:prstGeom prst="rect">
            <a:avLst/>
          </a:prstGeom>
        </p:spPr>
        <p:txBody>
          <a:bodyPr anchor="t" rtlCol="false" tIns="0" lIns="0" bIns="0" rIns="0">
            <a:spAutoFit/>
          </a:bodyPr>
          <a:lstStyle/>
          <a:p>
            <a:pPr algn="ctr">
              <a:lnSpc>
                <a:spcPts val="4200"/>
              </a:lnSpc>
            </a:pPr>
            <a:r>
              <a:rPr lang="en-US" sz="3000">
                <a:solidFill>
                  <a:srgbClr val="664D44"/>
                </a:solidFill>
                <a:latin typeface="Open Sans"/>
                <a:ea typeface="Open Sans"/>
                <a:cs typeface="Open Sans"/>
                <a:sym typeface="Open Sans"/>
              </a:rPr>
              <a:t>insert into flights ( fltno, route, status ) values ("QR573", "BLR-DOH", "SCHEDULED"), ("QR743", "DOH-BOS", "SCHEDULED");</a:t>
            </a:r>
          </a:p>
          <a:p>
            <a:pPr algn="ctr">
              <a:lnSpc>
                <a:spcPts val="4200"/>
              </a:lnSpc>
            </a:pPr>
            <a:r>
              <a:rPr lang="en-US" sz="3000">
                <a:solidFill>
                  <a:srgbClr val="664D44"/>
                </a:solidFill>
                <a:latin typeface="Open Sans"/>
                <a:ea typeface="Open Sans"/>
                <a:cs typeface="Open Sans"/>
                <a:sym typeface="Open Sans"/>
              </a:rPr>
              <a:t>select * from flights;</a:t>
            </a:r>
          </a:p>
        </p:txBody>
      </p:sp>
      <p:sp>
        <p:nvSpPr>
          <p:cNvPr name="TextBox 12" id="12"/>
          <p:cNvSpPr txBox="true"/>
          <p:nvPr/>
        </p:nvSpPr>
        <p:spPr>
          <a:xfrm rot="0">
            <a:off x="2252678" y="8892962"/>
            <a:ext cx="13203357" cy="537845"/>
          </a:xfrm>
          <a:prstGeom prst="rect">
            <a:avLst/>
          </a:prstGeom>
        </p:spPr>
        <p:txBody>
          <a:bodyPr anchor="t" rtlCol="false" tIns="0" lIns="0" bIns="0" rIns="0">
            <a:spAutoFit/>
          </a:bodyPr>
          <a:lstStyle/>
          <a:p>
            <a:pPr algn="ctr">
              <a:lnSpc>
                <a:spcPts val="4480"/>
              </a:lnSpc>
            </a:pPr>
            <a:r>
              <a:rPr lang="en-US" b="true" sz="3200">
                <a:solidFill>
                  <a:srgbClr val="806358"/>
                </a:solidFill>
                <a:latin typeface="Open Sans Bold"/>
                <a:ea typeface="Open Sans Bold"/>
                <a:cs typeface="Open Sans Bold"/>
                <a:sym typeface="Open Sans Bold"/>
              </a:rPr>
              <a:t>Estos permiten insertar y consultar registros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DAGx5PgA5VY</dc:identifier>
  <dcterms:modified xsi:type="dcterms:W3CDTF">2011-08-01T06:04:30Z</dcterms:modified>
  <cp:revision>1</cp:revision>
  <dc:title>Presentacion_SMBD</dc:title>
</cp:coreProperties>
</file>

<file path=docProps/thumbnail.jpeg>
</file>